
<file path=[Content_Types].xml><?xml version="1.0" encoding="utf-8"?>
<Types xmlns="http://schemas.openxmlformats.org/package/2006/content-types">
  <Default Extension="png" ContentType="image/png"/>
  <Default Extension="jpeg" ContentType="image/jpeg"/>
  <Default Extension="m4a" ContentType="audio/mp4"/>
  <Default Extension="rels" ContentType="application/vnd.openxmlformats-package.relationships+xml"/>
  <Default Extension="xml" ContentType="application/xml"/>
  <Default Extension="tiff" ContentType="image/tiff"/>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1.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4"/>
  </p:notesMasterIdLst>
  <p:sldIdLst>
    <p:sldId id="315" r:id="rId2"/>
    <p:sldId id="316" r:id="rId3"/>
    <p:sldId id="317" r:id="rId4"/>
    <p:sldId id="318" r:id="rId5"/>
    <p:sldId id="319" r:id="rId6"/>
    <p:sldId id="320" r:id="rId7"/>
    <p:sldId id="321" r:id="rId8"/>
    <p:sldId id="304" r:id="rId9"/>
    <p:sldId id="305" r:id="rId10"/>
    <p:sldId id="306" r:id="rId11"/>
    <p:sldId id="307" r:id="rId12"/>
    <p:sldId id="308" r:id="rId13"/>
    <p:sldId id="309" r:id="rId14"/>
    <p:sldId id="310" r:id="rId15"/>
    <p:sldId id="311" r:id="rId16"/>
    <p:sldId id="312" r:id="rId17"/>
    <p:sldId id="313" r:id="rId18"/>
    <p:sldId id="314" r:id="rId19"/>
    <p:sldId id="296" r:id="rId20"/>
    <p:sldId id="297" r:id="rId21"/>
    <p:sldId id="298" r:id="rId22"/>
    <p:sldId id="299" r:id="rId23"/>
    <p:sldId id="300" r:id="rId24"/>
    <p:sldId id="301" r:id="rId25"/>
    <p:sldId id="295" r:id="rId26"/>
    <p:sldId id="325" r:id="rId27"/>
    <p:sldId id="290" r:id="rId28"/>
    <p:sldId id="291" r:id="rId29"/>
    <p:sldId id="293" r:id="rId30"/>
    <p:sldId id="292" r:id="rId31"/>
    <p:sldId id="294" r:id="rId32"/>
    <p:sldId id="302" r:id="rId33"/>
  </p:sldIdLst>
  <p:sldSz cx="9144000" cy="5143500" type="screen16x9"/>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239">
          <p15:clr>
            <a:srgbClr val="A4A3A4"/>
          </p15:clr>
        </p15:guide>
        <p15:guide id="2" pos="5759">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1D101"/>
    <a:srgbClr val="FFA013"/>
    <a:srgbClr val="FF4747"/>
    <a:srgbClr val="00C5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08"/>
    <p:restoredTop sz="95331" autoAdjust="0"/>
  </p:normalViewPr>
  <p:slideViewPr>
    <p:cSldViewPr>
      <p:cViewPr varScale="1">
        <p:scale>
          <a:sx n="109" d="100"/>
          <a:sy n="109" d="100"/>
        </p:scale>
        <p:origin x="149" y="82"/>
      </p:cViewPr>
      <p:guideLst>
        <p:guide orient="horz" pos="3239"/>
        <p:guide pos="5759"/>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5/10/relationships/revisionInfo" Target="revisionInfo.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CDF3B87-1E53-4092-BA4E-7DAA3C247890}" type="datetimeFigureOut">
              <a:rPr lang="zh-CN" altLang="en-US" smtClean="0"/>
              <a:pPr/>
              <a:t>2017/9/13</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014DB51-D686-4773-AC21-CA034483DFF4}" type="slidenum">
              <a:rPr lang="zh-CN" altLang="en-US" smtClean="0"/>
              <a:pPr/>
              <a:t>‹#›</a:t>
            </a:fld>
            <a:endParaRPr lang="zh-CN" altLang="en-US"/>
          </a:p>
        </p:txBody>
      </p:sp>
    </p:spTree>
    <p:extLst>
      <p:ext uri="{BB962C8B-B14F-4D97-AF65-F5344CB8AC3E}">
        <p14:creationId xmlns:p14="http://schemas.microsoft.com/office/powerpoint/2010/main" val="7181228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Spanish</a:t>
            </a:r>
          </a:p>
          <a:p>
            <a:endParaRPr kumimoji="1" lang="zh-CN" altLang="en-US" dirty="0"/>
          </a:p>
        </p:txBody>
      </p:sp>
      <p:sp>
        <p:nvSpPr>
          <p:cNvPr id="4" name="幻灯片编号占位符 3"/>
          <p:cNvSpPr>
            <a:spLocks noGrp="1"/>
          </p:cNvSpPr>
          <p:nvPr>
            <p:ph type="sldNum" sz="quarter" idx="10"/>
          </p:nvPr>
        </p:nvSpPr>
        <p:spPr/>
        <p:txBody>
          <a:bodyPr/>
          <a:lstStyle/>
          <a:p>
            <a:fld id="{A014DB51-D686-4773-AC21-CA034483DFF4}" type="slidenum">
              <a:rPr lang="zh-CN" altLang="en-US" smtClean="0"/>
              <a:pPr/>
              <a:t>2</a:t>
            </a:fld>
            <a:endParaRPr lang="zh-CN" altLang="en-US"/>
          </a:p>
        </p:txBody>
      </p:sp>
    </p:spTree>
    <p:extLst>
      <p:ext uri="{BB962C8B-B14F-4D97-AF65-F5344CB8AC3E}">
        <p14:creationId xmlns:p14="http://schemas.microsoft.com/office/powerpoint/2010/main" val="8546521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Spanish</a:t>
            </a:r>
          </a:p>
          <a:p>
            <a:endParaRPr kumimoji="1" lang="zh-CN" altLang="en-US" dirty="0"/>
          </a:p>
        </p:txBody>
      </p:sp>
      <p:sp>
        <p:nvSpPr>
          <p:cNvPr id="4" name="幻灯片编号占位符 3"/>
          <p:cNvSpPr>
            <a:spLocks noGrp="1"/>
          </p:cNvSpPr>
          <p:nvPr>
            <p:ph type="sldNum" sz="quarter" idx="10"/>
          </p:nvPr>
        </p:nvSpPr>
        <p:spPr/>
        <p:txBody>
          <a:bodyPr/>
          <a:lstStyle/>
          <a:p>
            <a:fld id="{A014DB51-D686-4773-AC21-CA034483DFF4}" type="slidenum">
              <a:rPr lang="zh-CN" altLang="en-US" smtClean="0"/>
              <a:pPr/>
              <a:t>26</a:t>
            </a:fld>
            <a:endParaRPr lang="zh-CN" altLang="en-US"/>
          </a:p>
        </p:txBody>
      </p:sp>
    </p:spTree>
    <p:extLst>
      <p:ext uri="{BB962C8B-B14F-4D97-AF65-F5344CB8AC3E}">
        <p14:creationId xmlns:p14="http://schemas.microsoft.com/office/powerpoint/2010/main" val="6571126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actual fact, the perception</a:t>
            </a:r>
            <a:r>
              <a:rPr lang="en-US" baseline="0" dirty="0"/>
              <a:t> of </a:t>
            </a:r>
            <a:r>
              <a:rPr lang="en-US" dirty="0"/>
              <a:t>time</a:t>
            </a:r>
            <a:r>
              <a:rPr lang="en-US" baseline="0" dirty="0"/>
              <a:t> can be split into linear, multi-active and cyclic time. (*point to the diagram shown)</a:t>
            </a:r>
          </a:p>
          <a:p>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People who perceive linear time focus on their own task and their future ahead. For example,</a:t>
            </a:r>
            <a:r>
              <a:rPr lang="en-US" baseline="0" dirty="0"/>
              <a:t> they follow their schedule strictly and complete one thing at a time.</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People who perceive</a:t>
            </a:r>
            <a:r>
              <a:rPr lang="en-US" baseline="0" dirty="0"/>
              <a:t> </a:t>
            </a:r>
            <a:r>
              <a:rPr lang="en-US" dirty="0"/>
              <a:t>multi-active time do multiple activities at the same time.</a:t>
            </a:r>
            <a:r>
              <a:rPr lang="en-US" baseline="0" dirty="0"/>
              <a:t> For example,</a:t>
            </a:r>
            <a:r>
              <a:rPr lang="en-US" sz="1200" b="0" i="0" kern="1200" dirty="0">
                <a:solidFill>
                  <a:schemeClr val="tx1"/>
                </a:solidFill>
                <a:effectLst/>
                <a:latin typeface="+mn-lt"/>
                <a:ea typeface="+mn-ea"/>
                <a:cs typeface="+mn-cs"/>
              </a:rPr>
              <a:t> people try to speak and listen at the same </a:t>
            </a:r>
            <a:r>
              <a:rPr lang="en-US" sz="1200" b="1" i="0" kern="1200" dirty="0">
                <a:solidFill>
                  <a:schemeClr val="tx1"/>
                </a:solidFill>
                <a:effectLst/>
                <a:latin typeface="+mn-lt"/>
                <a:ea typeface="+mn-ea"/>
                <a:cs typeface="+mn-cs"/>
              </a:rPr>
              <a:t>time</a:t>
            </a:r>
            <a:r>
              <a:rPr lang="en-US" sz="1200" b="0" i="0" kern="1200" dirty="0">
                <a:solidFill>
                  <a:schemeClr val="tx1"/>
                </a:solidFill>
                <a:effectLst/>
                <a:latin typeface="+mn-lt"/>
                <a:ea typeface="+mn-ea"/>
                <a:cs typeface="+mn-cs"/>
              </a:rPr>
              <a:t>. Interruptions are frequent while pauses in conversation are few.</a:t>
            </a:r>
          </a:p>
          <a:p>
            <a:endParaRPr lang="en-US" dirty="0"/>
          </a:p>
          <a:p>
            <a:r>
              <a:rPr lang="en-US" dirty="0"/>
              <a:t>People</a:t>
            </a:r>
            <a:r>
              <a:rPr lang="en-US" baseline="0" dirty="0"/>
              <a:t> who perceive cyclic time believes that t</a:t>
            </a:r>
            <a:r>
              <a:rPr lang="en-US" dirty="0"/>
              <a:t>ime will come back again and allow them to face the same situation in the future.</a:t>
            </a:r>
            <a:r>
              <a:rPr lang="en-US" baseline="0" dirty="0"/>
              <a:t> For example, the day and night cycle regulates their lifestyle, especially on business and agriculture.</a:t>
            </a:r>
            <a:endParaRPr lang="en-US" dirty="0"/>
          </a:p>
          <a:p>
            <a:endParaRPr lang="en-US" dirty="0"/>
          </a:p>
          <a:p>
            <a:r>
              <a:rPr lang="en-US" dirty="0"/>
              <a:t>1min</a:t>
            </a:r>
          </a:p>
          <a:p>
            <a:endParaRPr lang="en-US" dirty="0"/>
          </a:p>
          <a:p>
            <a:r>
              <a:rPr lang="en-US" dirty="0"/>
              <a:t>**should I talk about</a:t>
            </a:r>
            <a:r>
              <a:rPr lang="en-US" baseline="0" dirty="0"/>
              <a:t> the countries already? Or wait till next slide?</a:t>
            </a:r>
            <a:endParaRPr lang="en-US" dirty="0"/>
          </a:p>
        </p:txBody>
      </p:sp>
      <p:sp>
        <p:nvSpPr>
          <p:cNvPr id="4" name="Slide Number Placeholder 3"/>
          <p:cNvSpPr>
            <a:spLocks noGrp="1"/>
          </p:cNvSpPr>
          <p:nvPr>
            <p:ph type="sldNum" sz="quarter" idx="10"/>
          </p:nvPr>
        </p:nvSpPr>
        <p:spPr/>
        <p:txBody>
          <a:bodyPr/>
          <a:lstStyle/>
          <a:p>
            <a:fld id="{6BB5ABC3-655E-9349-9117-BCEDD5DEF47F}" type="slidenum">
              <a:rPr lang="en-US" smtClean="0"/>
              <a:t>27</a:t>
            </a:fld>
            <a:endParaRPr lang="en-US"/>
          </a:p>
        </p:txBody>
      </p:sp>
    </p:spTree>
    <p:extLst>
      <p:ext uri="{BB962C8B-B14F-4D97-AF65-F5344CB8AC3E}">
        <p14:creationId xmlns:p14="http://schemas.microsoft.com/office/powerpoint/2010/main" val="1287814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Americans</a:t>
            </a:r>
            <a:r>
              <a:rPr lang="en-US" baseline="0" dirty="0"/>
              <a:t> have a linear perspective of time. They </a:t>
            </a:r>
            <a:r>
              <a:rPr lang="en-US" dirty="0"/>
              <a:t>emphasize</a:t>
            </a:r>
            <a:r>
              <a:rPr lang="en-US" baseline="0" dirty="0"/>
              <a:t> that the past is over, present must be seized and a bright future need to be planned out. Also, to them, every second </a:t>
            </a:r>
            <a:r>
              <a:rPr lang="en-US" dirty="0"/>
              <a:t>is considered </a:t>
            </a:r>
            <a:r>
              <a:rPr lang="en-US" baseline="0" dirty="0"/>
              <a:t>investment.</a:t>
            </a:r>
          </a:p>
          <a:p>
            <a:endParaRPr lang="en-US" baseline="0" dirty="0"/>
          </a:p>
          <a:p>
            <a:r>
              <a:rPr lang="en-US" baseline="0" dirty="0"/>
              <a:t>Spanish have a multi-active perspective of time. They allow multiple activities to take place at a single time. Also, to them, time is always subjective and manipulated, so the amount of time spent on each activity depends strongly on their feelings in the moment.</a:t>
            </a:r>
          </a:p>
          <a:p>
            <a:endParaRPr lang="en-US" baseline="0" dirty="0"/>
          </a:p>
          <a:p>
            <a:r>
              <a:rPr lang="en-US" baseline="0" dirty="0"/>
              <a:t>Japanese have a cyclic perspective of time. They believe that the future will fundamentally be similar to the past. Also, to them, they care a lot about how time is divided into properness, courtesy and tradition.</a:t>
            </a:r>
          </a:p>
          <a:p>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However, in Singapore, due to a mix of western and eastern cultures, the perception of time really differs from </a:t>
            </a:r>
            <a:r>
              <a:rPr lang="en-US" i="1" baseline="0" dirty="0"/>
              <a:t>people to people</a:t>
            </a:r>
            <a:r>
              <a:rPr lang="en-US" baseline="0" dirty="0"/>
              <a:t>. So ask yourself, how do you (click) perceive time?**pause**  Allow me to share with you my own perception of time as a Singaporean. I believe that time is linear. It is precious to me and to everyone else. Time can never be chased back after it has passed so I always aim to make full use of it to create a better future ahead. </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1.16</a:t>
            </a:r>
          </a:p>
        </p:txBody>
      </p:sp>
      <p:sp>
        <p:nvSpPr>
          <p:cNvPr id="4" name="Slide Number Placeholder 3"/>
          <p:cNvSpPr>
            <a:spLocks noGrp="1"/>
          </p:cNvSpPr>
          <p:nvPr>
            <p:ph type="sldNum" sz="quarter" idx="10"/>
          </p:nvPr>
        </p:nvSpPr>
        <p:spPr/>
        <p:txBody>
          <a:bodyPr/>
          <a:lstStyle/>
          <a:p>
            <a:fld id="{6BB5ABC3-655E-9349-9117-BCEDD5DEF47F}" type="slidenum">
              <a:rPr lang="en-US" smtClean="0"/>
              <a:t>28</a:t>
            </a:fld>
            <a:endParaRPr lang="en-US"/>
          </a:p>
        </p:txBody>
      </p:sp>
    </p:spTree>
    <p:extLst>
      <p:ext uri="{BB962C8B-B14F-4D97-AF65-F5344CB8AC3E}">
        <p14:creationId xmlns:p14="http://schemas.microsoft.com/office/powerpoint/2010/main" val="13164523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Now take a few seconds to recall the skit we acted out previously. While the Singaporean hosted a business meeting for his 3 business partners. The Japanese arrived early, the American arrived on time while the Spanish arrived 30 minutes late. The Spanish certainly offended the Japanese and the American.</a:t>
            </a:r>
          </a:p>
          <a:p>
            <a:endParaRPr lang="en-US" baseline="0" dirty="0"/>
          </a:p>
          <a:p>
            <a:r>
              <a:rPr lang="en-US" baseline="0" dirty="0"/>
              <a:t>The American left on time to their next meeting without a clear conclusion of things. This certainly angered the Japanese and the Spanish.</a:t>
            </a:r>
          </a:p>
          <a:p>
            <a:endParaRPr lang="en-US" baseline="0" dirty="0"/>
          </a:p>
          <a:p>
            <a:r>
              <a:rPr lang="en-US" dirty="0"/>
              <a:t>Being the host, the Singaporean tries really hard to accommodate to each culture</a:t>
            </a:r>
            <a:r>
              <a:rPr lang="en-US" baseline="0" dirty="0"/>
              <a:t> and ensure a smooth sailing meeting but eventually, everyone is offended by each other. Hence, it is crucial to inform them different timings to reduce possibilities of a conflict. </a:t>
            </a:r>
          </a:p>
          <a:p>
            <a:endParaRPr lang="en-US" baseline="0" dirty="0"/>
          </a:p>
          <a:p>
            <a:r>
              <a:rPr lang="en-US" baseline="0" dirty="0"/>
              <a:t>1min</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On top of that, the Japanese actually hold a ritual before the start of the meeting and that irritated the American and the Spanish as they don</a:t>
            </a:r>
            <a:r>
              <a:rPr lang="mr-IN" baseline="0" dirty="0"/>
              <a:t>’</a:t>
            </a:r>
            <a:r>
              <a:rPr lang="en-US" baseline="0" dirty="0"/>
              <a:t>t see a point in it.</a:t>
            </a:r>
          </a:p>
          <a:p>
            <a:endParaRPr lang="en-US" dirty="0"/>
          </a:p>
        </p:txBody>
      </p:sp>
      <p:sp>
        <p:nvSpPr>
          <p:cNvPr id="4" name="Slide Number Placeholder 3"/>
          <p:cNvSpPr>
            <a:spLocks noGrp="1"/>
          </p:cNvSpPr>
          <p:nvPr>
            <p:ph type="sldNum" sz="quarter" idx="10"/>
          </p:nvPr>
        </p:nvSpPr>
        <p:spPr/>
        <p:txBody>
          <a:bodyPr/>
          <a:lstStyle/>
          <a:p>
            <a:fld id="{6BB5ABC3-655E-9349-9117-BCEDD5DEF47F}" type="slidenum">
              <a:rPr lang="en-US" smtClean="0"/>
              <a:t>29</a:t>
            </a:fld>
            <a:endParaRPr lang="en-US"/>
          </a:p>
        </p:txBody>
      </p:sp>
    </p:spTree>
    <p:extLst>
      <p:ext uri="{BB962C8B-B14F-4D97-AF65-F5344CB8AC3E}">
        <p14:creationId xmlns:p14="http://schemas.microsoft.com/office/powerpoint/2010/main" val="8203138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you must be wondering, how does the perception</a:t>
            </a:r>
            <a:r>
              <a:rPr lang="en-US" baseline="0" dirty="0"/>
              <a:t> of time changes things between cultures? I have singled a few uniquely defined actions by each </a:t>
            </a:r>
            <a:r>
              <a:rPr lang="en-US" baseline="0" dirty="0" err="1"/>
              <a:t>cultureswhen</a:t>
            </a:r>
            <a:r>
              <a:rPr lang="en-US" baseline="0" dirty="0"/>
              <a:t> dealing with time.</a:t>
            </a:r>
            <a:endParaRPr lang="en-US" dirty="0"/>
          </a:p>
          <a:p>
            <a:endParaRPr lang="en-US" dirty="0"/>
          </a:p>
          <a:p>
            <a:r>
              <a:rPr lang="en-US" dirty="0"/>
              <a:t>As the Americans </a:t>
            </a:r>
            <a:r>
              <a:rPr lang="en-US" baseline="0" dirty="0"/>
              <a:t>meticulously plan out all their future plans and constantly make an effort to abide to their schedule. They believe that through these planning, the most sensible path into the future can be attained.</a:t>
            </a:r>
          </a:p>
          <a:p>
            <a:endParaRPr lang="en-US" baseline="0" dirty="0"/>
          </a:p>
          <a:p>
            <a:r>
              <a:rPr lang="en-US" baseline="0" dirty="0"/>
              <a:t>The Spanish is always lost in their control of time. They tend to live in the moment and forgo the concept of time. To them, human interactions are crucial and they are willing to sacrifice any amount of time so long as they are in the mood. </a:t>
            </a:r>
          </a:p>
          <a:p>
            <a:endParaRPr lang="en-US" baseline="0" dirty="0"/>
          </a:p>
          <a:p>
            <a:r>
              <a:rPr lang="en-US" baseline="0" dirty="0"/>
              <a:t>The Japanese treats time seriously. They will arrive 15-20 minutes beforehand and make a conscious effort to apologize for taking up others’ time. Ritualist expression at the start and end of each meeting is a must despite the time spent. </a:t>
            </a:r>
          </a:p>
          <a:p>
            <a:endParaRPr lang="en-US" baseline="0" dirty="0"/>
          </a:p>
          <a:p>
            <a:r>
              <a:rPr lang="en-US" baseline="0" dirty="0"/>
              <a:t>However each Singaporean is uniquely defined as Singapore is a place where all cultures collide and mingle together. Being immersed with different cultures, Singaporeans often act as a moderator to others.</a:t>
            </a:r>
          </a:p>
          <a:p>
            <a:endParaRPr lang="en-US" baseline="0" dirty="0"/>
          </a:p>
          <a:p>
            <a:r>
              <a:rPr lang="en-US" dirty="0"/>
              <a:t>1min</a:t>
            </a:r>
          </a:p>
        </p:txBody>
      </p:sp>
      <p:sp>
        <p:nvSpPr>
          <p:cNvPr id="4" name="Slide Number Placeholder 3"/>
          <p:cNvSpPr>
            <a:spLocks noGrp="1"/>
          </p:cNvSpPr>
          <p:nvPr>
            <p:ph type="sldNum" sz="quarter" idx="10"/>
          </p:nvPr>
        </p:nvSpPr>
        <p:spPr/>
        <p:txBody>
          <a:bodyPr/>
          <a:lstStyle/>
          <a:p>
            <a:fld id="{6BB5ABC3-655E-9349-9117-BCEDD5DEF47F}" type="slidenum">
              <a:rPr lang="en-US" smtClean="0"/>
              <a:t>30</a:t>
            </a:fld>
            <a:endParaRPr lang="en-US"/>
          </a:p>
        </p:txBody>
      </p:sp>
    </p:spTree>
    <p:extLst>
      <p:ext uri="{BB962C8B-B14F-4D97-AF65-F5344CB8AC3E}">
        <p14:creationId xmlns:p14="http://schemas.microsoft.com/office/powerpoint/2010/main" val="18605661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Before I end off, allow me to touch a bit more on</a:t>
            </a:r>
            <a:r>
              <a:rPr lang="en-US" sz="1200" b="0" i="0" kern="1200" baseline="0" dirty="0">
                <a:solidFill>
                  <a:schemeClr val="tx1"/>
                </a:solidFill>
                <a:effectLst/>
                <a:latin typeface="+mn-lt"/>
                <a:ea typeface="+mn-ea"/>
                <a:cs typeface="+mn-cs"/>
              </a:rPr>
              <a:t> individualism vs collectivism. </a:t>
            </a:r>
            <a:r>
              <a:rPr lang="en-US" sz="1200" b="0" i="0" kern="1200" dirty="0">
                <a:solidFill>
                  <a:schemeClr val="tx1"/>
                </a:solidFill>
                <a:effectLst/>
                <a:latin typeface="+mn-lt"/>
                <a:ea typeface="+mn-ea"/>
                <a:cs typeface="+mn-cs"/>
              </a:rPr>
              <a:t>Researchers have found that Western cultures tend to be more individualistic while East Asian cultures tend to be more collectivistic.</a:t>
            </a:r>
          </a:p>
          <a:p>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Here are</a:t>
            </a:r>
            <a:r>
              <a:rPr lang="en-US" sz="1200" b="0" i="0" kern="1200" baseline="0" dirty="0">
                <a:solidFill>
                  <a:schemeClr val="tx1"/>
                </a:solidFill>
                <a:effectLst/>
                <a:latin typeface="+mn-lt"/>
                <a:ea typeface="+mn-ea"/>
                <a:cs typeface="+mn-cs"/>
              </a:rPr>
              <a:t> a few interesting facts</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baseline="0" dirty="0">
                <a:solidFill>
                  <a:schemeClr val="tx1"/>
                </a:solidFill>
                <a:effectLst/>
                <a:latin typeface="+mn-lt"/>
                <a:ea typeface="+mn-ea"/>
                <a:cs typeface="+mn-cs"/>
              </a:rPr>
              <a:t>In individualist culture, relationships are voluntary so American frequently end relationships when they see no benefit in them</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baseline="0" dirty="0">
                <a:solidFill>
                  <a:schemeClr val="tx1"/>
                </a:solidFill>
                <a:effectLst/>
                <a:latin typeface="+mn-lt"/>
                <a:ea typeface="+mn-ea"/>
                <a:cs typeface="+mn-cs"/>
              </a:rPr>
              <a:t>Also in work wise, the Spanish rarely value </a:t>
            </a:r>
            <a:r>
              <a:rPr lang="en-US" sz="1200" b="0" i="0" kern="1200" dirty="0">
                <a:solidFill>
                  <a:schemeClr val="tx1"/>
                </a:solidFill>
                <a:effectLst/>
                <a:latin typeface="+mn-lt"/>
                <a:ea typeface="+mn-ea"/>
                <a:cs typeface="+mn-cs"/>
              </a:rPr>
              <a:t>personal attributes as technical ability or professional competence is what they need.</a:t>
            </a:r>
            <a:endParaRPr lang="en-US" sz="1200" b="0" i="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In collectivism, the power of the mass cannot be undermined</a:t>
            </a:r>
            <a:r>
              <a:rPr lang="en-US" sz="1200" b="0" i="0" kern="1200" baseline="0" dirty="0">
                <a:solidFill>
                  <a:schemeClr val="tx1"/>
                </a:solidFill>
                <a:effectLst/>
                <a:latin typeface="+mn-lt"/>
                <a:ea typeface="+mn-ea"/>
                <a:cs typeface="+mn-cs"/>
              </a:rPr>
              <a:t> so </a:t>
            </a:r>
            <a:r>
              <a:rPr lang="en-US" sz="1200" b="0" i="0" kern="1200" dirty="0">
                <a:solidFill>
                  <a:schemeClr val="tx1"/>
                </a:solidFill>
                <a:effectLst/>
                <a:latin typeface="+mn-lt"/>
                <a:ea typeface="+mn-ea"/>
                <a:cs typeface="+mn-cs"/>
              </a:rPr>
              <a:t>Japanese are </a:t>
            </a:r>
            <a:r>
              <a:rPr lang="en-US" baseline="0" dirty="0"/>
              <a:t>slow in making decisions as they need a joint decision. I believe Singapore has a collective culture, since </a:t>
            </a:r>
            <a:r>
              <a:rPr lang="en-US" sz="1200" b="0" i="0" kern="1200" dirty="0">
                <a:solidFill>
                  <a:schemeClr val="tx1"/>
                </a:solidFill>
                <a:effectLst/>
                <a:latin typeface="+mn-lt"/>
                <a:ea typeface="+mn-ea"/>
                <a:cs typeface="+mn-cs"/>
              </a:rPr>
              <a:t>cooperating is the norm and everyone supports each other</a:t>
            </a:r>
            <a:r>
              <a:rPr lang="en-US" sz="1200" b="0" i="0" kern="1200" baseline="0" dirty="0">
                <a:solidFill>
                  <a:schemeClr val="tx1"/>
                </a:solidFill>
                <a:effectLst/>
                <a:latin typeface="+mn-lt"/>
                <a:ea typeface="+mn-ea"/>
                <a:cs typeface="+mn-cs"/>
              </a:rPr>
              <a:t> just like my wonder CS2101 group mates.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baseline="0" dirty="0">
                <a:solidFill>
                  <a:schemeClr val="tx1"/>
                </a:solidFill>
                <a:effectLst/>
                <a:latin typeface="+mn-lt"/>
                <a:ea typeface="+mn-ea"/>
                <a:cs typeface="+mn-cs"/>
              </a:rPr>
              <a:t>With that, thank you for listening to our presentation on intercultural.</a:t>
            </a:r>
            <a:endParaRPr lang="en-US" baseline="0" dirty="0"/>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a:t>
            </a:r>
            <a:r>
              <a:rPr lang="en-US" sz="1200" b="0" i="0" kern="1200" dirty="0">
                <a:solidFill>
                  <a:schemeClr val="tx1"/>
                </a:solidFill>
                <a:effectLst/>
                <a:latin typeface="+mn-lt"/>
                <a:ea typeface="+mn-ea"/>
                <a:cs typeface="+mn-cs"/>
              </a:rPr>
              <a:t>They differ</a:t>
            </a:r>
            <a:r>
              <a:rPr lang="en-US" sz="1200" b="0" i="0" kern="1200" baseline="0" dirty="0">
                <a:solidFill>
                  <a:schemeClr val="tx1"/>
                </a:solidFill>
                <a:effectLst/>
                <a:latin typeface="+mn-lt"/>
                <a:ea typeface="+mn-ea"/>
                <a:cs typeface="+mn-cs"/>
              </a:rPr>
              <a:t> in many aspects such as personal values, social, relationship, religion etc.</a:t>
            </a:r>
            <a:endParaRPr lang="en-US" sz="1200" b="0" i="0" kern="1200" dirty="0">
              <a:solidFill>
                <a:schemeClr val="tx1"/>
              </a:solidFill>
              <a:effectLst/>
              <a:latin typeface="+mn-lt"/>
              <a:ea typeface="+mn-ea"/>
              <a:cs typeface="+mn-cs"/>
            </a:endParaRPr>
          </a:p>
          <a:p>
            <a:endParaRPr lang="en-US" dirty="0"/>
          </a:p>
          <a:p>
            <a:r>
              <a:rPr lang="en-US" dirty="0"/>
              <a:t>55seconds</a:t>
            </a:r>
          </a:p>
        </p:txBody>
      </p:sp>
      <p:sp>
        <p:nvSpPr>
          <p:cNvPr id="4" name="Slide Number Placeholder 3"/>
          <p:cNvSpPr>
            <a:spLocks noGrp="1"/>
          </p:cNvSpPr>
          <p:nvPr>
            <p:ph type="sldNum" sz="quarter" idx="10"/>
          </p:nvPr>
        </p:nvSpPr>
        <p:spPr/>
        <p:txBody>
          <a:bodyPr/>
          <a:lstStyle/>
          <a:p>
            <a:fld id="{6BB5ABC3-655E-9349-9117-BCEDD5DEF47F}" type="slidenum">
              <a:rPr lang="en-US" smtClean="0"/>
              <a:t>31</a:t>
            </a:fld>
            <a:endParaRPr lang="en-US"/>
          </a:p>
        </p:txBody>
      </p:sp>
    </p:spTree>
    <p:extLst>
      <p:ext uri="{BB962C8B-B14F-4D97-AF65-F5344CB8AC3E}">
        <p14:creationId xmlns:p14="http://schemas.microsoft.com/office/powerpoint/2010/main" val="6605669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张默然作</a:t>
            </a:r>
          </a:p>
        </p:txBody>
      </p:sp>
      <p:sp>
        <p:nvSpPr>
          <p:cNvPr id="4" name="灯片编号占位符 3"/>
          <p:cNvSpPr>
            <a:spLocks noGrp="1"/>
          </p:cNvSpPr>
          <p:nvPr>
            <p:ph type="sldNum" sz="quarter" idx="10"/>
          </p:nvPr>
        </p:nvSpPr>
        <p:spPr/>
        <p:txBody>
          <a:bodyPr/>
          <a:lstStyle/>
          <a:p>
            <a:fld id="{A014DB51-D686-4773-AC21-CA034483DFF4}" type="slidenum">
              <a:rPr lang="zh-CN" altLang="en-US" smtClean="0"/>
              <a:pPr/>
              <a:t>32</a:t>
            </a:fld>
            <a:endParaRPr lang="zh-CN" altLang="en-US"/>
          </a:p>
        </p:txBody>
      </p:sp>
    </p:spTree>
    <p:extLst>
      <p:ext uri="{BB962C8B-B14F-4D97-AF65-F5344CB8AC3E}">
        <p14:creationId xmlns:p14="http://schemas.microsoft.com/office/powerpoint/2010/main" val="19709355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A014DB51-D686-4773-AC21-CA034483DFF4}" type="slidenum">
              <a:rPr lang="zh-CN" altLang="en-US" smtClean="0"/>
              <a:pPr/>
              <a:t>3</a:t>
            </a:fld>
            <a:endParaRPr lang="zh-CN" altLang="en-US"/>
          </a:p>
        </p:txBody>
      </p:sp>
    </p:spTree>
    <p:extLst>
      <p:ext uri="{BB962C8B-B14F-4D97-AF65-F5344CB8AC3E}">
        <p14:creationId xmlns:p14="http://schemas.microsoft.com/office/powerpoint/2010/main" val="38286921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Spanish</a:t>
            </a:r>
          </a:p>
          <a:p>
            <a:endParaRPr kumimoji="1" lang="zh-CN" altLang="en-US" dirty="0"/>
          </a:p>
        </p:txBody>
      </p:sp>
      <p:sp>
        <p:nvSpPr>
          <p:cNvPr id="4" name="幻灯片编号占位符 3"/>
          <p:cNvSpPr>
            <a:spLocks noGrp="1"/>
          </p:cNvSpPr>
          <p:nvPr>
            <p:ph type="sldNum" sz="quarter" idx="10"/>
          </p:nvPr>
        </p:nvSpPr>
        <p:spPr/>
        <p:txBody>
          <a:bodyPr/>
          <a:lstStyle/>
          <a:p>
            <a:fld id="{A014DB51-D686-4773-AC21-CA034483DFF4}" type="slidenum">
              <a:rPr lang="zh-CN" altLang="en-US" smtClean="0"/>
              <a:pPr/>
              <a:t>4</a:t>
            </a:fld>
            <a:endParaRPr lang="zh-CN" altLang="en-US"/>
          </a:p>
        </p:txBody>
      </p:sp>
    </p:spTree>
    <p:extLst>
      <p:ext uri="{BB962C8B-B14F-4D97-AF65-F5344CB8AC3E}">
        <p14:creationId xmlns:p14="http://schemas.microsoft.com/office/powerpoint/2010/main" val="21223517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Spanish</a:t>
            </a:r>
          </a:p>
          <a:p>
            <a:endParaRPr kumimoji="1" lang="zh-CN" altLang="en-US" dirty="0"/>
          </a:p>
        </p:txBody>
      </p:sp>
      <p:sp>
        <p:nvSpPr>
          <p:cNvPr id="4" name="幻灯片编号占位符 3"/>
          <p:cNvSpPr>
            <a:spLocks noGrp="1"/>
          </p:cNvSpPr>
          <p:nvPr>
            <p:ph type="sldNum" sz="quarter" idx="10"/>
          </p:nvPr>
        </p:nvSpPr>
        <p:spPr/>
        <p:txBody>
          <a:bodyPr/>
          <a:lstStyle/>
          <a:p>
            <a:fld id="{A014DB51-D686-4773-AC21-CA034483DFF4}" type="slidenum">
              <a:rPr lang="zh-CN" altLang="en-US" smtClean="0"/>
              <a:pPr/>
              <a:t>6</a:t>
            </a:fld>
            <a:endParaRPr lang="zh-CN" altLang="en-US"/>
          </a:p>
        </p:txBody>
      </p:sp>
    </p:spTree>
    <p:extLst>
      <p:ext uri="{BB962C8B-B14F-4D97-AF65-F5344CB8AC3E}">
        <p14:creationId xmlns:p14="http://schemas.microsoft.com/office/powerpoint/2010/main" val="4381348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Spanish</a:t>
            </a:r>
          </a:p>
          <a:p>
            <a:endParaRPr kumimoji="1" lang="zh-CN" altLang="en-US" dirty="0"/>
          </a:p>
        </p:txBody>
      </p:sp>
      <p:sp>
        <p:nvSpPr>
          <p:cNvPr id="4" name="幻灯片编号占位符 3"/>
          <p:cNvSpPr>
            <a:spLocks noGrp="1"/>
          </p:cNvSpPr>
          <p:nvPr>
            <p:ph type="sldNum" sz="quarter" idx="10"/>
          </p:nvPr>
        </p:nvSpPr>
        <p:spPr/>
        <p:txBody>
          <a:bodyPr/>
          <a:lstStyle/>
          <a:p>
            <a:fld id="{A014DB51-D686-4773-AC21-CA034483DFF4}" type="slidenum">
              <a:rPr lang="zh-CN" altLang="en-US" smtClean="0"/>
              <a:pPr/>
              <a:t>9</a:t>
            </a:fld>
            <a:endParaRPr lang="zh-CN" altLang="en-US"/>
          </a:p>
        </p:txBody>
      </p:sp>
    </p:spTree>
    <p:extLst>
      <p:ext uri="{BB962C8B-B14F-4D97-AF65-F5344CB8AC3E}">
        <p14:creationId xmlns:p14="http://schemas.microsoft.com/office/powerpoint/2010/main" val="20176880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Meaning is a lot like an iceberg.  The surface meaning can be obvious whereas the deeper meaning can be ambiguous and open to interpretation. Let me elaborate, we can see the shape and scale of an iceberg sitting above the water line.  Yet, below the water line we can not accurately predict an iceberg’s shape and scale just by looking at it from the surface.  Meaning is similar in this regard because the important bits we are interested in understanding are the emotional effects and critically, the relationship (interaction) between the surface meaning and deeper meaning.  Both factors influence each other and affect our </a:t>
            </a:r>
            <a:r>
              <a:rPr lang="en-US" altLang="zh-CN" sz="1200" b="0" i="0" kern="1200" dirty="0" err="1">
                <a:solidFill>
                  <a:schemeClr val="tx1"/>
                </a:solidFill>
                <a:effectLst/>
                <a:latin typeface="+mn-lt"/>
                <a:ea typeface="+mn-ea"/>
                <a:cs typeface="+mn-cs"/>
              </a:rPr>
              <a:t>behaviour</a:t>
            </a:r>
            <a:r>
              <a:rPr lang="en-US" altLang="zh-CN" sz="1200" b="0" i="0" kern="1200" dirty="0">
                <a:solidFill>
                  <a:schemeClr val="tx1"/>
                </a:solidFill>
                <a:effectLst/>
                <a:latin typeface="+mn-lt"/>
                <a:ea typeface="+mn-ea"/>
                <a:cs typeface="+mn-cs"/>
              </a:rPr>
              <a:t>; we can’t have one without the other.</a:t>
            </a:r>
            <a:endParaRPr kumimoji="1" lang="zh-CN" altLang="en-US" dirty="0"/>
          </a:p>
        </p:txBody>
      </p:sp>
      <p:sp>
        <p:nvSpPr>
          <p:cNvPr id="4" name="幻灯片编号占位符 3"/>
          <p:cNvSpPr>
            <a:spLocks noGrp="1"/>
          </p:cNvSpPr>
          <p:nvPr>
            <p:ph type="sldNum" sz="quarter" idx="10"/>
          </p:nvPr>
        </p:nvSpPr>
        <p:spPr/>
        <p:txBody>
          <a:bodyPr/>
          <a:lstStyle/>
          <a:p>
            <a:fld id="{A014DB51-D686-4773-AC21-CA034483DFF4}" type="slidenum">
              <a:rPr lang="zh-CN" altLang="en-US" smtClean="0"/>
              <a:pPr/>
              <a:t>13</a:t>
            </a:fld>
            <a:endParaRPr lang="zh-CN" altLang="en-US"/>
          </a:p>
        </p:txBody>
      </p:sp>
    </p:spTree>
    <p:extLst>
      <p:ext uri="{BB962C8B-B14F-4D97-AF65-F5344CB8AC3E}">
        <p14:creationId xmlns:p14="http://schemas.microsoft.com/office/powerpoint/2010/main" val="17175686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Spanish</a:t>
            </a:r>
          </a:p>
          <a:p>
            <a:endParaRPr kumimoji="1" lang="zh-CN" altLang="en-US" dirty="0"/>
          </a:p>
        </p:txBody>
      </p:sp>
      <p:sp>
        <p:nvSpPr>
          <p:cNvPr id="4" name="幻灯片编号占位符 3"/>
          <p:cNvSpPr>
            <a:spLocks noGrp="1"/>
          </p:cNvSpPr>
          <p:nvPr>
            <p:ph type="sldNum" sz="quarter" idx="10"/>
          </p:nvPr>
        </p:nvSpPr>
        <p:spPr/>
        <p:txBody>
          <a:bodyPr/>
          <a:lstStyle/>
          <a:p>
            <a:fld id="{A014DB51-D686-4773-AC21-CA034483DFF4}" type="slidenum">
              <a:rPr lang="zh-CN" altLang="en-US" smtClean="0"/>
              <a:pPr/>
              <a:t>14</a:t>
            </a:fld>
            <a:endParaRPr lang="zh-CN" altLang="en-US"/>
          </a:p>
        </p:txBody>
      </p:sp>
    </p:spTree>
    <p:extLst>
      <p:ext uri="{BB962C8B-B14F-4D97-AF65-F5344CB8AC3E}">
        <p14:creationId xmlns:p14="http://schemas.microsoft.com/office/powerpoint/2010/main" val="488939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School badge</a:t>
            </a:r>
            <a:endParaRPr kumimoji="1" lang="zh-CN" altLang="en-US" dirty="0"/>
          </a:p>
        </p:txBody>
      </p:sp>
      <p:sp>
        <p:nvSpPr>
          <p:cNvPr id="4" name="幻灯片编号占位符 3"/>
          <p:cNvSpPr>
            <a:spLocks noGrp="1"/>
          </p:cNvSpPr>
          <p:nvPr>
            <p:ph type="sldNum" sz="quarter" idx="10"/>
          </p:nvPr>
        </p:nvSpPr>
        <p:spPr/>
        <p:txBody>
          <a:bodyPr/>
          <a:lstStyle/>
          <a:p>
            <a:fld id="{A014DB51-D686-4773-AC21-CA034483DFF4}" type="slidenum">
              <a:rPr lang="zh-CN" altLang="en-US" smtClean="0"/>
              <a:pPr/>
              <a:t>16</a:t>
            </a:fld>
            <a:endParaRPr lang="zh-CN" altLang="en-US"/>
          </a:p>
        </p:txBody>
      </p:sp>
    </p:spTree>
    <p:extLst>
      <p:ext uri="{BB962C8B-B14F-4D97-AF65-F5344CB8AC3E}">
        <p14:creationId xmlns:p14="http://schemas.microsoft.com/office/powerpoint/2010/main" val="14735792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Spanish</a:t>
            </a:r>
          </a:p>
          <a:p>
            <a:endParaRPr kumimoji="1" lang="zh-CN" altLang="en-US" dirty="0"/>
          </a:p>
        </p:txBody>
      </p:sp>
      <p:sp>
        <p:nvSpPr>
          <p:cNvPr id="4" name="幻灯片编号占位符 3"/>
          <p:cNvSpPr>
            <a:spLocks noGrp="1"/>
          </p:cNvSpPr>
          <p:nvPr>
            <p:ph type="sldNum" sz="quarter" idx="10"/>
          </p:nvPr>
        </p:nvSpPr>
        <p:spPr/>
        <p:txBody>
          <a:bodyPr/>
          <a:lstStyle/>
          <a:p>
            <a:fld id="{A014DB51-D686-4773-AC21-CA034483DFF4}" type="slidenum">
              <a:rPr lang="zh-CN" altLang="en-US" smtClean="0"/>
              <a:pPr/>
              <a:t>24</a:t>
            </a:fld>
            <a:endParaRPr lang="zh-CN" altLang="en-US"/>
          </a:p>
        </p:txBody>
      </p:sp>
    </p:spTree>
    <p:extLst>
      <p:ext uri="{BB962C8B-B14F-4D97-AF65-F5344CB8AC3E}">
        <p14:creationId xmlns:p14="http://schemas.microsoft.com/office/powerpoint/2010/main" val="5800422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7819"/>
            <a:ext cx="7772400" cy="1102519"/>
          </a:xfrm>
        </p:spPr>
        <p:txBody>
          <a:bodyPr/>
          <a:lstStyle/>
          <a:p>
            <a:r>
              <a:rPr lang="zh-CN" altLang="en-US"/>
              <a:t>单击此处编辑母版标题样式</a:t>
            </a:r>
          </a:p>
        </p:txBody>
      </p:sp>
      <p:sp>
        <p:nvSpPr>
          <p:cNvPr id="3" name="副标题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20CB13D1-F6F6-4C98-AE5D-AC6010837E6E}" type="datetimeFigureOut">
              <a:rPr lang="zh-CN" altLang="en-US" smtClean="0"/>
              <a:pPr/>
              <a:t>2017/9/13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4058D86-6C28-467B-A982-310C6FD810DF}" type="slidenum">
              <a:rPr lang="zh-CN" altLang="en-US" smtClean="0"/>
              <a:pPr/>
              <a:t>‹#›</a:t>
            </a:fld>
            <a:endParaRPr lang="zh-CN" altLang="en-US"/>
          </a:p>
        </p:txBody>
      </p:sp>
    </p:spTree>
    <p:extLst>
      <p:ext uri="{BB962C8B-B14F-4D97-AF65-F5344CB8AC3E}">
        <p14:creationId xmlns:p14="http://schemas.microsoft.com/office/powerpoint/2010/main" val="24612520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20CB13D1-F6F6-4C98-AE5D-AC6010837E6E}" type="datetimeFigureOut">
              <a:rPr lang="zh-CN" altLang="en-US" smtClean="0"/>
              <a:pPr/>
              <a:t>2017/9/13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4058D86-6C28-467B-A982-310C6FD810DF}" type="slidenum">
              <a:rPr lang="zh-CN" altLang="en-US" smtClean="0"/>
              <a:pPr/>
              <a:t>‹#›</a:t>
            </a:fld>
            <a:endParaRPr lang="zh-CN" altLang="en-US"/>
          </a:p>
        </p:txBody>
      </p:sp>
    </p:spTree>
    <p:extLst>
      <p:ext uri="{BB962C8B-B14F-4D97-AF65-F5344CB8AC3E}">
        <p14:creationId xmlns:p14="http://schemas.microsoft.com/office/powerpoint/2010/main" val="34515438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154781"/>
            <a:ext cx="2057400" cy="329088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154781"/>
            <a:ext cx="6019800" cy="329088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20CB13D1-F6F6-4C98-AE5D-AC6010837E6E}" type="datetimeFigureOut">
              <a:rPr lang="zh-CN" altLang="en-US" smtClean="0"/>
              <a:pPr/>
              <a:t>2017/9/13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4058D86-6C28-467B-A982-310C6FD810DF}" type="slidenum">
              <a:rPr lang="zh-CN" altLang="en-US" smtClean="0"/>
              <a:pPr/>
              <a:t>‹#›</a:t>
            </a:fld>
            <a:endParaRPr lang="zh-CN" altLang="en-US"/>
          </a:p>
        </p:txBody>
      </p:sp>
    </p:spTree>
    <p:extLst>
      <p:ext uri="{BB962C8B-B14F-4D97-AF65-F5344CB8AC3E}">
        <p14:creationId xmlns:p14="http://schemas.microsoft.com/office/powerpoint/2010/main" val="23648115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20CB13D1-F6F6-4C98-AE5D-AC6010837E6E}" type="datetimeFigureOut">
              <a:rPr lang="zh-CN" altLang="en-US" smtClean="0"/>
              <a:pPr/>
              <a:t>2017/9/13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4058D86-6C28-467B-A982-310C6FD810DF}" type="slidenum">
              <a:rPr lang="zh-CN" altLang="en-US" smtClean="0"/>
              <a:pPr/>
              <a:t>‹#›</a:t>
            </a:fld>
            <a:endParaRPr lang="zh-CN" altLang="en-US"/>
          </a:p>
        </p:txBody>
      </p:sp>
    </p:spTree>
    <p:extLst>
      <p:ext uri="{BB962C8B-B14F-4D97-AF65-F5344CB8AC3E}">
        <p14:creationId xmlns:p14="http://schemas.microsoft.com/office/powerpoint/2010/main" val="31554633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5176"/>
            <a:ext cx="7772400" cy="1021556"/>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20CB13D1-F6F6-4C98-AE5D-AC6010837E6E}" type="datetimeFigureOut">
              <a:rPr lang="zh-CN" altLang="en-US" smtClean="0"/>
              <a:pPr/>
              <a:t>2017/9/13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4058D86-6C28-467B-A982-310C6FD810DF}" type="slidenum">
              <a:rPr lang="zh-CN" altLang="en-US" smtClean="0"/>
              <a:pPr/>
              <a:t>‹#›</a:t>
            </a:fld>
            <a:endParaRPr lang="zh-CN" altLang="en-US"/>
          </a:p>
        </p:txBody>
      </p:sp>
    </p:spTree>
    <p:extLst>
      <p:ext uri="{BB962C8B-B14F-4D97-AF65-F5344CB8AC3E}">
        <p14:creationId xmlns:p14="http://schemas.microsoft.com/office/powerpoint/2010/main" val="4396761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20CB13D1-F6F6-4C98-AE5D-AC6010837E6E}" type="datetimeFigureOut">
              <a:rPr lang="zh-CN" altLang="en-US" smtClean="0"/>
              <a:pPr/>
              <a:t>2017/9/13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4058D86-6C28-467B-A982-310C6FD810DF}" type="slidenum">
              <a:rPr lang="zh-CN" altLang="en-US" smtClean="0"/>
              <a:pPr/>
              <a:t>‹#›</a:t>
            </a:fld>
            <a:endParaRPr lang="zh-CN" altLang="en-US"/>
          </a:p>
        </p:txBody>
      </p:sp>
    </p:spTree>
    <p:extLst>
      <p:ext uri="{BB962C8B-B14F-4D97-AF65-F5344CB8AC3E}">
        <p14:creationId xmlns:p14="http://schemas.microsoft.com/office/powerpoint/2010/main" val="10944660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9"/>
            <a:ext cx="8229600" cy="85725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20CB13D1-F6F6-4C98-AE5D-AC6010837E6E}" type="datetimeFigureOut">
              <a:rPr lang="zh-CN" altLang="en-US" smtClean="0"/>
              <a:pPr/>
              <a:t>2017/9/13</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24058D86-6C28-467B-A982-310C6FD810DF}" type="slidenum">
              <a:rPr lang="zh-CN" altLang="en-US" smtClean="0"/>
              <a:pPr/>
              <a:t>‹#›</a:t>
            </a:fld>
            <a:endParaRPr lang="zh-CN" altLang="en-US"/>
          </a:p>
        </p:txBody>
      </p:sp>
    </p:spTree>
    <p:extLst>
      <p:ext uri="{BB962C8B-B14F-4D97-AF65-F5344CB8AC3E}">
        <p14:creationId xmlns:p14="http://schemas.microsoft.com/office/powerpoint/2010/main" val="40744903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20CB13D1-F6F6-4C98-AE5D-AC6010837E6E}" type="datetimeFigureOut">
              <a:rPr lang="zh-CN" altLang="en-US" smtClean="0"/>
              <a:pPr/>
              <a:t>2017/9/13</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24058D86-6C28-467B-A982-310C6FD810DF}" type="slidenum">
              <a:rPr lang="zh-CN" altLang="en-US" smtClean="0"/>
              <a:pPr/>
              <a:t>‹#›</a:t>
            </a:fld>
            <a:endParaRPr lang="zh-CN" altLang="en-US"/>
          </a:p>
        </p:txBody>
      </p:sp>
    </p:spTree>
    <p:extLst>
      <p:ext uri="{BB962C8B-B14F-4D97-AF65-F5344CB8AC3E}">
        <p14:creationId xmlns:p14="http://schemas.microsoft.com/office/powerpoint/2010/main" val="30068455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0CB13D1-F6F6-4C98-AE5D-AC6010837E6E}" type="datetimeFigureOut">
              <a:rPr lang="zh-CN" altLang="en-US" smtClean="0"/>
              <a:pPr/>
              <a:t>2017/9/13</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24058D86-6C28-467B-A982-310C6FD810DF}" type="slidenum">
              <a:rPr lang="zh-CN" altLang="en-US" smtClean="0"/>
              <a:pPr/>
              <a:t>‹#›</a:t>
            </a:fld>
            <a:endParaRPr lang="zh-CN" altLang="en-US"/>
          </a:p>
        </p:txBody>
      </p:sp>
    </p:spTree>
    <p:extLst>
      <p:ext uri="{BB962C8B-B14F-4D97-AF65-F5344CB8AC3E}">
        <p14:creationId xmlns:p14="http://schemas.microsoft.com/office/powerpoint/2010/main" val="25092147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04787"/>
            <a:ext cx="3008313" cy="871538"/>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20CB13D1-F6F6-4C98-AE5D-AC6010837E6E}" type="datetimeFigureOut">
              <a:rPr lang="zh-CN" altLang="en-US" smtClean="0"/>
              <a:pPr/>
              <a:t>2017/9/13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4058D86-6C28-467B-A982-310C6FD810DF}" type="slidenum">
              <a:rPr lang="zh-CN" altLang="en-US" smtClean="0"/>
              <a:pPr/>
              <a:t>‹#›</a:t>
            </a:fld>
            <a:endParaRPr lang="zh-CN" altLang="en-US"/>
          </a:p>
        </p:txBody>
      </p:sp>
    </p:spTree>
    <p:extLst>
      <p:ext uri="{BB962C8B-B14F-4D97-AF65-F5344CB8AC3E}">
        <p14:creationId xmlns:p14="http://schemas.microsoft.com/office/powerpoint/2010/main" val="32418379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0"/>
            <a:ext cx="5486400" cy="425054"/>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20CB13D1-F6F6-4C98-AE5D-AC6010837E6E}" type="datetimeFigureOut">
              <a:rPr lang="zh-CN" altLang="en-US" smtClean="0"/>
              <a:pPr/>
              <a:t>2017/9/13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4058D86-6C28-467B-A982-310C6FD810DF}" type="slidenum">
              <a:rPr lang="zh-CN" altLang="en-US" smtClean="0"/>
              <a:pPr/>
              <a:t>‹#›</a:t>
            </a:fld>
            <a:endParaRPr lang="zh-CN" altLang="en-US"/>
          </a:p>
        </p:txBody>
      </p:sp>
    </p:spTree>
    <p:extLst>
      <p:ext uri="{BB962C8B-B14F-4D97-AF65-F5344CB8AC3E}">
        <p14:creationId xmlns:p14="http://schemas.microsoft.com/office/powerpoint/2010/main" val="23813142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20CB13D1-F6F6-4C98-AE5D-AC6010837E6E}" type="datetimeFigureOut">
              <a:rPr lang="zh-CN" altLang="en-US" smtClean="0"/>
              <a:pPr/>
              <a:t>2017/9/13</a:t>
            </a:fld>
            <a:endParaRPr lang="zh-CN" altLang="en-US"/>
          </a:p>
        </p:txBody>
      </p:sp>
      <p:sp>
        <p:nvSpPr>
          <p:cNvPr id="5" name="页脚占位符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24058D86-6C28-467B-A982-310C6FD810DF}" type="slidenum">
              <a:rPr lang="zh-CN" altLang="en-US" smtClean="0"/>
              <a:pPr/>
              <a:t>‹#›</a:t>
            </a:fld>
            <a:endParaRPr lang="zh-CN" altLang="en-US"/>
          </a:p>
        </p:txBody>
      </p:sp>
      <p:sp>
        <p:nvSpPr>
          <p:cNvPr id="7" name="矩形 6"/>
          <p:cNvSpPr/>
          <p:nvPr userDrawn="1"/>
        </p:nvSpPr>
        <p:spPr>
          <a:xfrm>
            <a:off x="0" y="0"/>
            <a:ext cx="9144000" cy="51435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79374549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7.tiff"/><Relationship Id="rId1" Type="http://schemas.openxmlformats.org/officeDocument/2006/relationships/slideLayout" Target="../slideLayouts/slideLayout7.xml"/><Relationship Id="rId4" Type="http://schemas.openxmlformats.org/officeDocument/2006/relationships/image" Target="../media/image9.tiff"/></Relationships>
</file>

<file path=ppt/slides/_rels/slide13.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1.tiff"/></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5.jpg"/></Relationships>
</file>

<file path=ppt/slides/_rels/slide17.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Layout" Target="../slideLayouts/slideLayout1.xml"/><Relationship Id="rId6" Type="http://schemas.openxmlformats.org/officeDocument/2006/relationships/image" Target="../media/image23.gif"/><Relationship Id="rId5" Type="http://schemas.openxmlformats.org/officeDocument/2006/relationships/image" Target="../media/image22.jpeg"/><Relationship Id="rId4" Type="http://schemas.openxmlformats.org/officeDocument/2006/relationships/image" Target="../media/image21.jpe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eg"/><Relationship Id="rId1" Type="http://schemas.openxmlformats.org/officeDocument/2006/relationships/slideLayout" Target="../slideLayouts/slideLayout2.xml"/><Relationship Id="rId4" Type="http://schemas.openxmlformats.org/officeDocument/2006/relationships/image" Target="../media/image27.gif"/></Relationships>
</file>

<file path=ppt/slides/_rels/slide22.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2.xml"/><Relationship Id="rId4" Type="http://schemas.openxmlformats.org/officeDocument/2006/relationships/image" Target="../media/image30.jpeg"/></Relationships>
</file>

<file path=ppt/slides/_rels/slide23.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23.gi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8" Type="http://schemas.openxmlformats.org/officeDocument/2006/relationships/image" Target="../media/image35.tiff"/><Relationship Id="rId3" Type="http://schemas.openxmlformats.org/officeDocument/2006/relationships/audio" Target="../media/media1.m4a"/><Relationship Id="rId7" Type="http://schemas.openxmlformats.org/officeDocument/2006/relationships/image" Target="../media/image34.tiff"/><Relationship Id="rId2" Type="http://schemas.microsoft.com/office/2007/relationships/media" Target="../media/media1.m4a"/><Relationship Id="rId1" Type="http://schemas.openxmlformats.org/officeDocument/2006/relationships/tags" Target="../tags/tag1.xml"/><Relationship Id="rId6" Type="http://schemas.openxmlformats.org/officeDocument/2006/relationships/image" Target="../media/image33.tiff"/><Relationship Id="rId5" Type="http://schemas.openxmlformats.org/officeDocument/2006/relationships/notesSlide" Target="../notesSlides/notesSlide11.xml"/><Relationship Id="rId10" Type="http://schemas.openxmlformats.org/officeDocument/2006/relationships/image" Target="../media/image37.png"/><Relationship Id="rId4" Type="http://schemas.openxmlformats.org/officeDocument/2006/relationships/slideLayout" Target="../slideLayouts/slideLayout2.xml"/><Relationship Id="rId9" Type="http://schemas.openxmlformats.org/officeDocument/2006/relationships/image" Target="../media/image36.tiff"/></Relationships>
</file>

<file path=ppt/slides/_rels/slide28.xml.rels><?xml version="1.0" encoding="UTF-8" standalone="yes"?>
<Relationships xmlns="http://schemas.openxmlformats.org/package/2006/relationships"><Relationship Id="rId8" Type="http://schemas.openxmlformats.org/officeDocument/2006/relationships/image" Target="../media/image41.tiff"/><Relationship Id="rId3" Type="http://schemas.openxmlformats.org/officeDocument/2006/relationships/slideLayout" Target="../slideLayouts/slideLayout2.xml"/><Relationship Id="rId7" Type="http://schemas.openxmlformats.org/officeDocument/2006/relationships/image" Target="../media/image40.tiff"/><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39.tiff"/><Relationship Id="rId5" Type="http://schemas.openxmlformats.org/officeDocument/2006/relationships/image" Target="../media/image38.tiff"/><Relationship Id="rId10" Type="http://schemas.openxmlformats.org/officeDocument/2006/relationships/image" Target="../media/image37.png"/><Relationship Id="rId4" Type="http://schemas.openxmlformats.org/officeDocument/2006/relationships/notesSlide" Target="../notesSlides/notesSlide12.xml"/><Relationship Id="rId9" Type="http://schemas.openxmlformats.org/officeDocument/2006/relationships/image" Target="../media/image42.tiff"/></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5.xml"/><Relationship Id="rId4" Type="http://schemas.openxmlformats.org/officeDocument/2006/relationships/image" Target="../media/image2.jpg"/></Relationships>
</file>

<file path=ppt/slides/_rels/slide30.xml.rels><?xml version="1.0" encoding="UTF-8" standalone="yes"?>
<Relationships xmlns="http://schemas.openxmlformats.org/package/2006/relationships"><Relationship Id="rId3" Type="http://schemas.openxmlformats.org/officeDocument/2006/relationships/image" Target="../media/image43.tif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4.tiff"/><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45.tiff"/></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0" y="1654572"/>
            <a:ext cx="1979712" cy="936104"/>
          </a:xfrm>
          <a:prstGeom prst="rect">
            <a:avLst/>
          </a:prstGeom>
          <a:solidFill>
            <a:srgbClr val="91D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6101473" y="1654572"/>
            <a:ext cx="1979712" cy="936104"/>
          </a:xfrm>
          <a:prstGeom prst="rect">
            <a:avLst/>
          </a:prstGeom>
          <a:solidFill>
            <a:srgbClr val="91D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6115608" y="2730707"/>
            <a:ext cx="1979712" cy="936104"/>
          </a:xfrm>
          <a:prstGeom prst="rect">
            <a:avLst/>
          </a:prstGeom>
          <a:solidFill>
            <a:srgbClr val="FF47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0" y="2730707"/>
            <a:ext cx="1979712" cy="936104"/>
          </a:xfrm>
          <a:prstGeom prst="rect">
            <a:avLst/>
          </a:prstGeom>
          <a:solidFill>
            <a:srgbClr val="FF47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2038536" y="2730707"/>
            <a:ext cx="1979712" cy="936104"/>
          </a:xfrm>
          <a:prstGeom prst="rect">
            <a:avLst/>
          </a:prstGeom>
          <a:solidFill>
            <a:srgbClr val="00C5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4077072" y="2730707"/>
            <a:ext cx="1979712" cy="936104"/>
          </a:xfrm>
          <a:prstGeom prst="rect">
            <a:avLst/>
          </a:prstGeom>
          <a:solidFill>
            <a:srgbClr val="FFA0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8135298" y="1654572"/>
            <a:ext cx="1008702" cy="936104"/>
          </a:xfrm>
          <a:prstGeom prst="rect">
            <a:avLst/>
          </a:prstGeom>
          <a:solidFill>
            <a:srgbClr val="00C5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8154144" y="2730707"/>
            <a:ext cx="989856" cy="936104"/>
          </a:xfrm>
          <a:prstGeom prst="rect">
            <a:avLst/>
          </a:prstGeom>
          <a:solidFill>
            <a:srgbClr val="FFA0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TextBox 21"/>
          <p:cNvSpPr txBox="1"/>
          <p:nvPr/>
        </p:nvSpPr>
        <p:spPr>
          <a:xfrm>
            <a:off x="1224053" y="633341"/>
            <a:ext cx="6574236" cy="707886"/>
          </a:xfrm>
          <a:prstGeom prst="rect">
            <a:avLst/>
          </a:prstGeom>
          <a:noFill/>
        </p:spPr>
        <p:txBody>
          <a:bodyPr wrap="none" rtlCol="0">
            <a:spAutoFit/>
          </a:bodyPr>
          <a:lstStyle/>
          <a:p>
            <a:r>
              <a:rPr lang="en-US" altLang="zh-CN" sz="4000" dirty="0">
                <a:solidFill>
                  <a:schemeClr val="bg1"/>
                </a:solidFill>
                <a:latin typeface="Arial" charset="0"/>
                <a:ea typeface="Arial" charset="0"/>
                <a:cs typeface="Arial" charset="0"/>
              </a:rPr>
              <a:t>Intercultural Communication</a:t>
            </a:r>
            <a:endParaRPr lang="zh-CN" altLang="en-US" sz="4000" dirty="0">
              <a:solidFill>
                <a:schemeClr val="bg1"/>
              </a:solidFill>
              <a:latin typeface="Arial" charset="0"/>
              <a:ea typeface="Arial" charset="0"/>
              <a:cs typeface="Arial" charset="0"/>
            </a:endParaRPr>
          </a:p>
        </p:txBody>
      </p:sp>
      <p:sp>
        <p:nvSpPr>
          <p:cNvPr id="23" name="TextBox 22"/>
          <p:cNvSpPr txBox="1"/>
          <p:nvPr/>
        </p:nvSpPr>
        <p:spPr>
          <a:xfrm>
            <a:off x="2339752" y="1995686"/>
            <a:ext cx="2792111" cy="461665"/>
          </a:xfrm>
          <a:prstGeom prst="rect">
            <a:avLst/>
          </a:prstGeom>
          <a:noFill/>
        </p:spPr>
        <p:txBody>
          <a:bodyPr wrap="none" rtlCol="0">
            <a:spAutoFit/>
          </a:bodyPr>
          <a:lstStyle/>
          <a:p>
            <a:r>
              <a:rPr lang="en-US" altLang="zh-CN" sz="2400" dirty="0"/>
              <a:t>Presented by </a:t>
            </a:r>
            <a:r>
              <a:rPr lang="en-US" altLang="zh-CN" sz="2400" dirty="0">
                <a:solidFill>
                  <a:schemeClr val="bg1"/>
                </a:solidFill>
              </a:rPr>
              <a:t>Team B</a:t>
            </a:r>
            <a:endParaRPr lang="zh-CN" altLang="en-US" sz="2400" dirty="0">
              <a:solidFill>
                <a:schemeClr val="bg1"/>
              </a:solidFill>
            </a:endParaRPr>
          </a:p>
        </p:txBody>
      </p:sp>
    </p:spTree>
    <p:extLst>
      <p:ext uri="{BB962C8B-B14F-4D97-AF65-F5344CB8AC3E}">
        <p14:creationId xmlns:p14="http://schemas.microsoft.com/office/powerpoint/2010/main" val="15201982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2771800" y="1248311"/>
            <a:ext cx="3600400" cy="1323439"/>
          </a:xfrm>
          <a:prstGeom prst="rect">
            <a:avLst/>
          </a:prstGeom>
          <a:noFill/>
        </p:spPr>
        <p:txBody>
          <a:bodyPr wrap="square" rtlCol="0">
            <a:spAutoFit/>
          </a:bodyPr>
          <a:lstStyle/>
          <a:p>
            <a:pPr algn="ctr"/>
            <a:r>
              <a:rPr kumimoji="1" lang="zh-CN" altLang="en-US" sz="8000" b="1" dirty="0">
                <a:solidFill>
                  <a:schemeClr val="bg1"/>
                </a:solidFill>
                <a:latin typeface="Arial" charset="0"/>
                <a:ea typeface="Arial" charset="0"/>
                <a:cs typeface="Arial" charset="0"/>
              </a:rPr>
              <a:t>那个</a:t>
            </a:r>
          </a:p>
        </p:txBody>
      </p:sp>
      <p:sp>
        <p:nvSpPr>
          <p:cNvPr id="7" name="文本框 6"/>
          <p:cNvSpPr txBox="1"/>
          <p:nvPr/>
        </p:nvSpPr>
        <p:spPr>
          <a:xfrm>
            <a:off x="3491880" y="559508"/>
            <a:ext cx="2160240" cy="707886"/>
          </a:xfrm>
          <a:prstGeom prst="rect">
            <a:avLst/>
          </a:prstGeom>
          <a:noFill/>
        </p:spPr>
        <p:txBody>
          <a:bodyPr wrap="square" rtlCol="0">
            <a:spAutoFit/>
          </a:bodyPr>
          <a:lstStyle/>
          <a:p>
            <a:pPr algn="ctr"/>
            <a:r>
              <a:rPr kumimoji="1" lang="en-US" altLang="zh-CN" sz="4000" dirty="0">
                <a:solidFill>
                  <a:schemeClr val="bg1"/>
                </a:solidFill>
              </a:rPr>
              <a:t>Ne</a:t>
            </a:r>
            <a:r>
              <a:rPr lang="it-IT" altLang="zh-CN" sz="4000" dirty="0" err="1">
                <a:solidFill>
                  <a:schemeClr val="bg1"/>
                </a:solidFill>
              </a:rPr>
              <a:t>ì</a:t>
            </a:r>
            <a:r>
              <a:rPr kumimoji="1" lang="zh-CN" altLang="en-US" sz="4000" dirty="0">
                <a:solidFill>
                  <a:schemeClr val="bg1"/>
                </a:solidFill>
              </a:rPr>
              <a:t>  </a:t>
            </a:r>
            <a:r>
              <a:rPr kumimoji="1" lang="en-US" altLang="zh-CN" sz="4000" dirty="0" err="1">
                <a:solidFill>
                  <a:schemeClr val="bg1"/>
                </a:solidFill>
              </a:rPr>
              <a:t>g</a:t>
            </a:r>
            <a:r>
              <a:rPr lang="en-US" altLang="zh-CN" sz="4000" dirty="0" err="1">
                <a:solidFill>
                  <a:schemeClr val="bg1"/>
                </a:solidFill>
              </a:rPr>
              <a:t>ē</a:t>
            </a:r>
            <a:r>
              <a:rPr kumimoji="1" lang="zh-CN" altLang="en-US" sz="4000" dirty="0">
                <a:solidFill>
                  <a:schemeClr val="bg1"/>
                </a:solidFill>
              </a:rPr>
              <a:t> </a:t>
            </a:r>
          </a:p>
        </p:txBody>
      </p:sp>
      <p:sp>
        <p:nvSpPr>
          <p:cNvPr id="12" name="文本框 11"/>
          <p:cNvSpPr txBox="1"/>
          <p:nvPr/>
        </p:nvSpPr>
        <p:spPr>
          <a:xfrm>
            <a:off x="1835696" y="2688471"/>
            <a:ext cx="5472608" cy="1323439"/>
          </a:xfrm>
          <a:prstGeom prst="rect">
            <a:avLst/>
          </a:prstGeom>
          <a:noFill/>
        </p:spPr>
        <p:txBody>
          <a:bodyPr wrap="square" rtlCol="0">
            <a:spAutoFit/>
          </a:bodyPr>
          <a:lstStyle/>
          <a:p>
            <a:pPr algn="ctr"/>
            <a:r>
              <a:rPr kumimoji="1" lang="en-US" altLang="zh-CN" sz="4000" dirty="0" err="1">
                <a:solidFill>
                  <a:schemeClr val="bg1"/>
                </a:solidFill>
              </a:rPr>
              <a:t>Ennnn</a:t>
            </a:r>
            <a:r>
              <a:rPr kumimoji="1" lang="en-US" altLang="zh-CN" sz="4000" dirty="0">
                <a:solidFill>
                  <a:schemeClr val="bg1"/>
                </a:solidFill>
              </a:rPr>
              <a:t> </a:t>
            </a:r>
            <a:r>
              <a:rPr kumimoji="1" lang="en-US" altLang="zh-CN" sz="4000" dirty="0" err="1">
                <a:solidFill>
                  <a:schemeClr val="bg1"/>
                </a:solidFill>
              </a:rPr>
              <a:t>Ahhhh</a:t>
            </a:r>
            <a:endParaRPr kumimoji="1" lang="en-US" altLang="zh-CN" sz="4000" dirty="0">
              <a:solidFill>
                <a:schemeClr val="bg1"/>
              </a:solidFill>
            </a:endParaRPr>
          </a:p>
          <a:p>
            <a:pPr algn="ctr"/>
            <a:r>
              <a:rPr kumimoji="1" lang="en-US" altLang="zh-CN" sz="4000" dirty="0">
                <a:solidFill>
                  <a:schemeClr val="bg1"/>
                </a:solidFill>
              </a:rPr>
              <a:t>(What am I going say?)</a:t>
            </a:r>
            <a:endParaRPr kumimoji="1" lang="zh-CN" altLang="en-US" sz="4000" dirty="0">
              <a:solidFill>
                <a:schemeClr val="bg1"/>
              </a:solidFill>
            </a:endParaRPr>
          </a:p>
        </p:txBody>
      </p:sp>
      <p:sp>
        <p:nvSpPr>
          <p:cNvPr id="6" name="文本框 5"/>
          <p:cNvSpPr txBox="1"/>
          <p:nvPr/>
        </p:nvSpPr>
        <p:spPr>
          <a:xfrm>
            <a:off x="2303747" y="1185354"/>
            <a:ext cx="4536504" cy="1323439"/>
          </a:xfrm>
          <a:prstGeom prst="rect">
            <a:avLst/>
          </a:prstGeom>
          <a:noFill/>
        </p:spPr>
        <p:txBody>
          <a:bodyPr wrap="square" rtlCol="0">
            <a:spAutoFit/>
          </a:bodyPr>
          <a:lstStyle/>
          <a:p>
            <a:pPr algn="ctr"/>
            <a:r>
              <a:rPr kumimoji="1" lang="en-US" altLang="zh-CN" sz="8000" b="1" dirty="0">
                <a:solidFill>
                  <a:schemeClr val="bg1"/>
                </a:solidFill>
                <a:latin typeface="Arial" charset="0"/>
                <a:ea typeface="Arial" charset="0"/>
                <a:cs typeface="Arial" charset="0"/>
              </a:rPr>
              <a:t>“Nigger”</a:t>
            </a:r>
            <a:endParaRPr kumimoji="1" lang="zh-CN" altLang="en-US" sz="8000" b="1" dirty="0">
              <a:solidFill>
                <a:schemeClr val="bg1"/>
              </a:solidFill>
              <a:latin typeface="Arial" charset="0"/>
              <a:ea typeface="Arial" charset="0"/>
              <a:cs typeface="Arial" charset="0"/>
            </a:endParaRPr>
          </a:p>
        </p:txBody>
      </p:sp>
      <p:sp>
        <p:nvSpPr>
          <p:cNvPr id="8" name="矩形 7"/>
          <p:cNvSpPr/>
          <p:nvPr/>
        </p:nvSpPr>
        <p:spPr>
          <a:xfrm rot="549871">
            <a:off x="2663177" y="1924818"/>
            <a:ext cx="3817645" cy="100923"/>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C00000"/>
              </a:solidFill>
            </a:endParaRPr>
          </a:p>
        </p:txBody>
      </p:sp>
    </p:spTree>
    <p:extLst>
      <p:ext uri="{BB962C8B-B14F-4D97-AF65-F5344CB8AC3E}">
        <p14:creationId xmlns:p14="http://schemas.microsoft.com/office/powerpoint/2010/main" val="369526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4" fill="hold" grpId="0" nodeType="clickEffect">
                                  <p:stCondLst>
                                    <p:cond delay="0"/>
                                  </p:stCondLst>
                                  <p:childTnLst>
                                    <p:animEffect transition="out" filter="wipe(down)">
                                      <p:cBhvr>
                                        <p:cTn id="6" dur="1000"/>
                                        <p:tgtEl>
                                          <p:spTgt spid="5"/>
                                        </p:tgtEl>
                                      </p:cBhvr>
                                    </p:animEffect>
                                    <p:set>
                                      <p:cBhvr>
                                        <p:cTn id="7" dur="1" fill="hold">
                                          <p:stCondLst>
                                            <p:cond delay="999"/>
                                          </p:stCondLst>
                                        </p:cTn>
                                        <p:tgtEl>
                                          <p:spTgt spid="5"/>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10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323528" y="903372"/>
            <a:ext cx="3384376" cy="3970318"/>
          </a:xfrm>
          <a:prstGeom prst="rect">
            <a:avLst/>
          </a:prstGeom>
          <a:noFill/>
        </p:spPr>
        <p:txBody>
          <a:bodyPr wrap="square" rtlCol="0">
            <a:spAutoFit/>
          </a:bodyPr>
          <a:lstStyle/>
          <a:p>
            <a:r>
              <a:rPr lang="en-US" altLang="zh-CN" sz="2800" dirty="0">
                <a:solidFill>
                  <a:schemeClr val="bg1"/>
                </a:solidFill>
              </a:rPr>
              <a:t>A Spanish Bungee Jumping instructor's</a:t>
            </a:r>
          </a:p>
          <a:p>
            <a:r>
              <a:rPr lang="en-US" altLang="zh-CN" sz="2800" dirty="0">
                <a:solidFill>
                  <a:schemeClr val="bg1"/>
                </a:solidFill>
              </a:rPr>
              <a:t>"poor English" contributed to the 2015 death of a Dutch teenager who leaped from a bridge before her rope was attached.</a:t>
            </a:r>
            <a:endParaRPr kumimoji="1" lang="zh-CN" altLang="en-US" sz="2800" b="1" dirty="0">
              <a:solidFill>
                <a:schemeClr val="bg1"/>
              </a:solidFill>
              <a:latin typeface="Arial" charset="0"/>
              <a:ea typeface="Arial" charset="0"/>
              <a:cs typeface="Arial" charset="0"/>
            </a:endParaRPr>
          </a:p>
        </p:txBody>
      </p:sp>
      <p:sp>
        <p:nvSpPr>
          <p:cNvPr id="7" name="文本框 6"/>
          <p:cNvSpPr txBox="1"/>
          <p:nvPr/>
        </p:nvSpPr>
        <p:spPr>
          <a:xfrm>
            <a:off x="3131840" y="195486"/>
            <a:ext cx="2880320" cy="707886"/>
          </a:xfrm>
          <a:prstGeom prst="rect">
            <a:avLst/>
          </a:prstGeom>
          <a:noFill/>
        </p:spPr>
        <p:txBody>
          <a:bodyPr wrap="square" rtlCol="0">
            <a:spAutoFit/>
          </a:bodyPr>
          <a:lstStyle/>
          <a:p>
            <a:pPr algn="ctr"/>
            <a:r>
              <a:rPr kumimoji="1" lang="en-US" altLang="zh-CN" sz="4000">
                <a:solidFill>
                  <a:schemeClr val="bg1"/>
                </a:solidFill>
              </a:rPr>
              <a:t>No &amp; Now</a:t>
            </a:r>
            <a:endParaRPr kumimoji="1" lang="zh-CN" altLang="en-US" sz="4000" dirty="0">
              <a:solidFill>
                <a:schemeClr val="bg1"/>
              </a:solidFill>
            </a:endParaRPr>
          </a:p>
        </p:txBody>
      </p:sp>
      <p:pic>
        <p:nvPicPr>
          <p:cNvPr id="2" name="图片 1"/>
          <p:cNvPicPr>
            <a:picLocks noChangeAspect="1"/>
          </p:cNvPicPr>
          <p:nvPr/>
        </p:nvPicPr>
        <p:blipFill>
          <a:blip r:embed="rId2"/>
          <a:stretch>
            <a:fillRect/>
          </a:stretch>
        </p:blipFill>
        <p:spPr>
          <a:xfrm>
            <a:off x="3743755" y="1368631"/>
            <a:ext cx="4978896" cy="3039799"/>
          </a:xfrm>
          <a:prstGeom prst="rect">
            <a:avLst/>
          </a:prstGeom>
        </p:spPr>
      </p:pic>
    </p:spTree>
    <p:extLst>
      <p:ext uri="{BB962C8B-B14F-4D97-AF65-F5344CB8AC3E}">
        <p14:creationId xmlns:p14="http://schemas.microsoft.com/office/powerpoint/2010/main" val="1021362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323528" y="267494"/>
            <a:ext cx="7901971" cy="2400657"/>
          </a:xfrm>
          <a:prstGeom prst="rect">
            <a:avLst/>
          </a:prstGeom>
          <a:noFill/>
        </p:spPr>
        <p:txBody>
          <a:bodyPr wrap="none" rtlCol="0">
            <a:spAutoFit/>
          </a:bodyPr>
          <a:lstStyle/>
          <a:p>
            <a:r>
              <a:rPr lang="en-US" altLang="zh-CN" sz="4400" dirty="0">
                <a:solidFill>
                  <a:schemeClr val="bg1"/>
                </a:solidFill>
              </a:rPr>
              <a:t>The girl had misunderstood an </a:t>
            </a:r>
          </a:p>
          <a:p>
            <a:r>
              <a:rPr lang="en-US" altLang="zh-CN" sz="4400" dirty="0">
                <a:solidFill>
                  <a:schemeClr val="bg1"/>
                </a:solidFill>
              </a:rPr>
              <a:t>instruction from the instructor to </a:t>
            </a:r>
          </a:p>
          <a:p>
            <a:r>
              <a:rPr lang="en-US" altLang="zh-CN" sz="4400" dirty="0">
                <a:solidFill>
                  <a:schemeClr val="bg1"/>
                </a:solidFill>
              </a:rPr>
              <a:t>“No jump” as “Now jump”.</a:t>
            </a:r>
            <a:endParaRPr kumimoji="1" lang="zh-CN" altLang="en-US" sz="4400" b="1" dirty="0">
              <a:solidFill>
                <a:schemeClr val="bg1"/>
              </a:solidFill>
              <a:latin typeface="Arial" charset="0"/>
              <a:ea typeface="Arial" charset="0"/>
              <a:cs typeface="Arial" charset="0"/>
            </a:endParaRPr>
          </a:p>
          <a:p>
            <a:endParaRPr kumimoji="1" lang="zh-CN" altLang="en-US" dirty="0"/>
          </a:p>
        </p:txBody>
      </p:sp>
      <p:pic>
        <p:nvPicPr>
          <p:cNvPr id="4" name="图片 3"/>
          <p:cNvPicPr>
            <a:picLocks noChangeAspect="1"/>
          </p:cNvPicPr>
          <p:nvPr/>
        </p:nvPicPr>
        <p:blipFill>
          <a:blip r:embed="rId2"/>
          <a:stretch>
            <a:fillRect/>
          </a:stretch>
        </p:blipFill>
        <p:spPr>
          <a:xfrm>
            <a:off x="6240666" y="2355726"/>
            <a:ext cx="2669723" cy="2586732"/>
          </a:xfrm>
          <a:prstGeom prst="rect">
            <a:avLst/>
          </a:prstGeom>
        </p:spPr>
      </p:pic>
      <p:pic>
        <p:nvPicPr>
          <p:cNvPr id="6" name="图片 5"/>
          <p:cNvPicPr>
            <a:picLocks noChangeAspect="1"/>
          </p:cNvPicPr>
          <p:nvPr/>
        </p:nvPicPr>
        <p:blipFill>
          <a:blip r:embed="rId3"/>
          <a:stretch>
            <a:fillRect/>
          </a:stretch>
        </p:blipFill>
        <p:spPr>
          <a:xfrm>
            <a:off x="179512" y="2355726"/>
            <a:ext cx="2808312" cy="2586732"/>
          </a:xfrm>
          <a:prstGeom prst="rect">
            <a:avLst/>
          </a:prstGeom>
        </p:spPr>
      </p:pic>
      <p:pic>
        <p:nvPicPr>
          <p:cNvPr id="8" name="图片 7"/>
          <p:cNvPicPr>
            <a:picLocks noChangeAspect="1"/>
          </p:cNvPicPr>
          <p:nvPr/>
        </p:nvPicPr>
        <p:blipFill>
          <a:blip r:embed="rId4"/>
          <a:stretch>
            <a:fillRect/>
          </a:stretch>
        </p:blipFill>
        <p:spPr>
          <a:xfrm>
            <a:off x="2843808" y="2211710"/>
            <a:ext cx="4011910" cy="4011910"/>
          </a:xfrm>
          <a:prstGeom prst="rect">
            <a:avLst/>
          </a:prstGeom>
        </p:spPr>
      </p:pic>
    </p:spTree>
    <p:extLst>
      <p:ext uri="{BB962C8B-B14F-4D97-AF65-F5344CB8AC3E}">
        <p14:creationId xmlns:p14="http://schemas.microsoft.com/office/powerpoint/2010/main" val="7644021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323528" y="903372"/>
            <a:ext cx="8496944" cy="523220"/>
          </a:xfrm>
          <a:prstGeom prst="rect">
            <a:avLst/>
          </a:prstGeom>
          <a:noFill/>
        </p:spPr>
        <p:txBody>
          <a:bodyPr wrap="square" rtlCol="0">
            <a:spAutoFit/>
          </a:bodyPr>
          <a:lstStyle/>
          <a:p>
            <a:r>
              <a:rPr lang="en-US" altLang="zh-CN" sz="2800" dirty="0">
                <a:solidFill>
                  <a:schemeClr val="bg1"/>
                </a:solidFill>
              </a:rPr>
              <a:t>People mean differently when they say the same thing.</a:t>
            </a:r>
            <a:endParaRPr kumimoji="1" lang="zh-CN" altLang="en-US" sz="2800" b="1" dirty="0">
              <a:solidFill>
                <a:schemeClr val="bg1"/>
              </a:solidFill>
              <a:latin typeface="Arial" charset="0"/>
              <a:ea typeface="Arial" charset="0"/>
              <a:cs typeface="Arial" charset="0"/>
            </a:endParaRPr>
          </a:p>
        </p:txBody>
      </p:sp>
      <p:sp>
        <p:nvSpPr>
          <p:cNvPr id="7" name="文本框 6"/>
          <p:cNvSpPr txBox="1"/>
          <p:nvPr/>
        </p:nvSpPr>
        <p:spPr>
          <a:xfrm>
            <a:off x="2195736" y="170839"/>
            <a:ext cx="4824536" cy="707886"/>
          </a:xfrm>
          <a:prstGeom prst="rect">
            <a:avLst/>
          </a:prstGeom>
          <a:noFill/>
        </p:spPr>
        <p:txBody>
          <a:bodyPr wrap="square" rtlCol="0">
            <a:spAutoFit/>
          </a:bodyPr>
          <a:lstStyle/>
          <a:p>
            <a:pPr algn="ctr"/>
            <a:r>
              <a:rPr kumimoji="1" lang="en-US" altLang="zh-CN" sz="4000">
                <a:solidFill>
                  <a:schemeClr val="bg1"/>
                </a:solidFill>
              </a:rPr>
              <a:t>Underlying Meaning</a:t>
            </a:r>
            <a:endParaRPr kumimoji="1" lang="zh-CN" altLang="en-US" sz="4000" dirty="0">
              <a:solidFill>
                <a:schemeClr val="bg1"/>
              </a:solidFill>
            </a:endParaRPr>
          </a:p>
        </p:txBody>
      </p:sp>
      <p:pic>
        <p:nvPicPr>
          <p:cNvPr id="3" name="图片 2"/>
          <p:cNvPicPr>
            <a:picLocks noChangeAspect="1"/>
          </p:cNvPicPr>
          <p:nvPr/>
        </p:nvPicPr>
        <p:blipFill>
          <a:blip r:embed="rId3"/>
          <a:stretch>
            <a:fillRect/>
          </a:stretch>
        </p:blipFill>
        <p:spPr>
          <a:xfrm>
            <a:off x="4521531" y="1635646"/>
            <a:ext cx="4514965" cy="3386224"/>
          </a:xfrm>
          <a:prstGeom prst="rect">
            <a:avLst/>
          </a:prstGeom>
        </p:spPr>
      </p:pic>
      <p:pic>
        <p:nvPicPr>
          <p:cNvPr id="4" name="图片 3"/>
          <p:cNvPicPr>
            <a:picLocks noChangeAspect="1"/>
          </p:cNvPicPr>
          <p:nvPr/>
        </p:nvPicPr>
        <p:blipFill>
          <a:blip r:embed="rId4"/>
          <a:stretch>
            <a:fillRect/>
          </a:stretch>
        </p:blipFill>
        <p:spPr>
          <a:xfrm>
            <a:off x="502624" y="1635646"/>
            <a:ext cx="3386224" cy="3386224"/>
          </a:xfrm>
          <a:prstGeom prst="rect">
            <a:avLst/>
          </a:prstGeom>
        </p:spPr>
      </p:pic>
    </p:spTree>
    <p:extLst>
      <p:ext uri="{BB962C8B-B14F-4D97-AF65-F5344CB8AC3E}">
        <p14:creationId xmlns:p14="http://schemas.microsoft.com/office/powerpoint/2010/main" val="10597250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a:off x="2699792" y="1800013"/>
            <a:ext cx="735006" cy="241289"/>
          </a:xfrm>
          <a:prstGeom prst="rect">
            <a:avLst/>
          </a:prstGeom>
          <a:noFill/>
          <a:ln w="25400" cap="flat"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PPT</a:t>
            </a:r>
            <a:r>
              <a:rPr kumimoji="0" lang="zh-CN" altLang="en-US" sz="100" b="0" i="0" u="none" strike="noStrike" kern="0" cap="none" spc="0" normalizeH="0" baseline="0" noProof="0" dirty="0">
                <a:ln>
                  <a:noFill/>
                </a:ln>
                <a:solidFill>
                  <a:sysClr val="window" lastClr="FFFFFF"/>
                </a:solidFill>
                <a:effectLst/>
                <a:uLnTx/>
                <a:uFillTx/>
                <a:latin typeface="Calibri"/>
                <a:ea typeface="宋体"/>
                <a:cs typeface="+mn-cs"/>
              </a:rPr>
              <a:t>模板：</a:t>
            </a: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www.1ppt.com/moban/                  PPT</a:t>
            </a:r>
            <a:r>
              <a:rPr kumimoji="0" lang="zh-CN" altLang="en-US" sz="100" b="0" i="0" u="none" strike="noStrike" kern="0" cap="none" spc="0" normalizeH="0" baseline="0" noProof="0" dirty="0">
                <a:ln>
                  <a:noFill/>
                </a:ln>
                <a:solidFill>
                  <a:sysClr val="window" lastClr="FFFFFF"/>
                </a:solidFill>
                <a:effectLst/>
                <a:uLnTx/>
                <a:uFillTx/>
                <a:latin typeface="Calibri"/>
                <a:ea typeface="宋体"/>
                <a:cs typeface="+mn-cs"/>
              </a:rPr>
              <a:t>素材：</a:t>
            </a: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PPT</a:t>
            </a:r>
            <a:r>
              <a:rPr kumimoji="0" lang="zh-CN" altLang="en-US" sz="100" b="0" i="0" u="none" strike="noStrike" kern="0" cap="none" spc="0" normalizeH="0" baseline="0" noProof="0" dirty="0">
                <a:ln>
                  <a:noFill/>
                </a:ln>
                <a:solidFill>
                  <a:sysClr val="window" lastClr="FFFFFF"/>
                </a:solidFill>
                <a:effectLst/>
                <a:uLnTx/>
                <a:uFillTx/>
                <a:latin typeface="Calibri"/>
                <a:ea typeface="宋体"/>
                <a:cs typeface="+mn-cs"/>
              </a:rPr>
              <a:t>背景：</a:t>
            </a: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www.1ppt.com/beijing/                   PPT</a:t>
            </a:r>
            <a:r>
              <a:rPr kumimoji="0" lang="zh-CN" altLang="en-US" sz="100" b="0" i="0" u="none" strike="noStrike" kern="0" cap="none" spc="0" normalizeH="0" baseline="0" noProof="0" dirty="0">
                <a:ln>
                  <a:noFill/>
                </a:ln>
                <a:solidFill>
                  <a:sysClr val="window" lastClr="FFFFFF"/>
                </a:solidFill>
                <a:effectLst/>
                <a:uLnTx/>
                <a:uFillTx/>
                <a:latin typeface="Calibri"/>
                <a:ea typeface="宋体"/>
                <a:cs typeface="+mn-cs"/>
              </a:rPr>
              <a:t>图表：</a:t>
            </a: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PPT</a:t>
            </a:r>
            <a:r>
              <a:rPr kumimoji="0" lang="zh-CN" altLang="en-US" sz="100" b="0" i="0" u="none" strike="noStrike" kern="0" cap="none" spc="0" normalizeH="0" baseline="0" noProof="0" dirty="0">
                <a:ln>
                  <a:noFill/>
                </a:ln>
                <a:solidFill>
                  <a:sysClr val="window" lastClr="FFFFFF"/>
                </a:solidFill>
                <a:effectLst/>
                <a:uLnTx/>
                <a:uFillTx/>
                <a:latin typeface="Calibri"/>
                <a:ea typeface="宋体"/>
                <a:cs typeface="+mn-cs"/>
              </a:rPr>
              <a:t>下载：</a:t>
            </a: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www.1ppt.com/xiazai/                     PPT</a:t>
            </a:r>
            <a:r>
              <a:rPr kumimoji="0" lang="zh-CN" altLang="en-US" sz="100" b="0" i="0" u="none" strike="noStrike" kern="0" cap="none" spc="0" normalizeH="0" baseline="0" noProof="0" dirty="0">
                <a:ln>
                  <a:noFill/>
                </a:ln>
                <a:solidFill>
                  <a:sysClr val="window" lastClr="FFFFFF"/>
                </a:solidFill>
                <a:effectLst/>
                <a:uLnTx/>
                <a:uFillTx/>
                <a:latin typeface="Calibri"/>
                <a:ea typeface="宋体"/>
                <a:cs typeface="+mn-cs"/>
              </a:rPr>
              <a:t>教程： </a:t>
            </a: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latin typeface="Calibri"/>
                <a:ea typeface="宋体"/>
                <a:cs typeface="+mn-cs"/>
              </a:rPr>
              <a:t>资料下载：</a:t>
            </a: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www.1ppt.com/ziliao/                   </a:t>
            </a:r>
            <a:r>
              <a:rPr kumimoji="0" lang="zh-CN" altLang="en-US" sz="100" b="0" i="0" u="none" strike="noStrike" kern="0" cap="none" spc="0" normalizeH="0" baseline="0" noProof="0" dirty="0">
                <a:ln>
                  <a:noFill/>
                </a:ln>
                <a:solidFill>
                  <a:sysClr val="window" lastClr="FFFFFF"/>
                </a:solidFill>
                <a:effectLst/>
                <a:uLnTx/>
                <a:uFillTx/>
                <a:latin typeface="Calibri"/>
                <a:ea typeface="宋体"/>
                <a:cs typeface="+mn-cs"/>
              </a:rPr>
              <a:t>范文下载：</a:t>
            </a: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www.1ppt.com/fanwen/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latin typeface="Calibri"/>
                <a:ea typeface="宋体"/>
                <a:cs typeface="+mn-cs"/>
              </a:rPr>
              <a:t>试卷下载：</a:t>
            </a: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www.1ppt.com/shiti/                     </a:t>
            </a:r>
            <a:r>
              <a:rPr kumimoji="0" lang="zh-CN" altLang="en-US" sz="100" b="0" i="0" u="none" strike="noStrike" kern="0" cap="none" spc="0" normalizeH="0" baseline="0" noProof="0" dirty="0">
                <a:ln>
                  <a:noFill/>
                </a:ln>
                <a:solidFill>
                  <a:sysClr val="window" lastClr="FFFFFF"/>
                </a:solidFill>
                <a:effectLst/>
                <a:uLnTx/>
                <a:uFillTx/>
                <a:latin typeface="Calibri"/>
                <a:ea typeface="宋体"/>
                <a:cs typeface="+mn-cs"/>
              </a:rPr>
              <a:t>教案下载：</a:t>
            </a: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www.1ppt.com/jiaoan/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PPT</a:t>
            </a:r>
            <a:r>
              <a:rPr kumimoji="0" lang="zh-CN" altLang="en-US" sz="100" b="0" i="0" u="none" strike="noStrike" kern="0" cap="none" spc="0" normalizeH="0" baseline="0" noProof="0" dirty="0">
                <a:ln>
                  <a:noFill/>
                </a:ln>
                <a:solidFill>
                  <a:sysClr val="window" lastClr="FFFFFF"/>
                </a:solidFill>
                <a:effectLst/>
                <a:uLnTx/>
                <a:uFillTx/>
                <a:latin typeface="Calibri"/>
                <a:ea typeface="宋体"/>
                <a:cs typeface="+mn-cs"/>
              </a:rPr>
              <a:t>论坛：</a:t>
            </a: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www.1ppt.cn                                     PPT</a:t>
            </a:r>
            <a:r>
              <a:rPr kumimoji="0" lang="zh-CN" altLang="en-US" sz="100" b="0" i="0" u="none" strike="noStrike" kern="0" cap="none" spc="0" normalizeH="0" baseline="0" noProof="0" dirty="0">
                <a:ln>
                  <a:noFill/>
                </a:ln>
                <a:solidFill>
                  <a:sysClr val="window" lastClr="FFFFFF"/>
                </a:solidFill>
                <a:effectLst/>
                <a:uLnTx/>
                <a:uFillTx/>
                <a:latin typeface="Calibri"/>
                <a:ea typeface="宋体"/>
                <a:cs typeface="+mn-cs"/>
              </a:rPr>
              <a:t>课件：</a:t>
            </a: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latin typeface="Calibri"/>
                <a:ea typeface="宋体"/>
                <a:cs typeface="+mn-cs"/>
              </a:rPr>
              <a:t>语文课件：</a:t>
            </a: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www.1ppt.com/kejian/yuwen/    </a:t>
            </a:r>
            <a:r>
              <a:rPr kumimoji="0" lang="zh-CN" altLang="en-US" sz="100" b="0" i="0" u="none" strike="noStrike" kern="0" cap="none" spc="0" normalizeH="0" baseline="0" noProof="0" dirty="0">
                <a:ln>
                  <a:noFill/>
                </a:ln>
                <a:solidFill>
                  <a:sysClr val="window" lastClr="FFFFFF"/>
                </a:solidFill>
                <a:effectLst/>
                <a:uLnTx/>
                <a:uFillTx/>
                <a:latin typeface="Calibri"/>
                <a:ea typeface="宋体"/>
                <a:cs typeface="+mn-cs"/>
              </a:rPr>
              <a:t>数学课件：</a:t>
            </a: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www.1ppt.com/kejian/shuxue/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latin typeface="Calibri"/>
                <a:ea typeface="宋体"/>
                <a:cs typeface="+mn-cs"/>
              </a:rPr>
              <a:t>英语课件：</a:t>
            </a: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www.1ppt.com/kejian/yingyu/    </a:t>
            </a:r>
            <a:r>
              <a:rPr kumimoji="0" lang="zh-CN" altLang="en-US" sz="100" b="0" i="0" u="none" strike="noStrike" kern="0" cap="none" spc="0" normalizeH="0" baseline="0" noProof="0" dirty="0">
                <a:ln>
                  <a:noFill/>
                </a:ln>
                <a:solidFill>
                  <a:sysClr val="window" lastClr="FFFFFF"/>
                </a:solidFill>
                <a:effectLst/>
                <a:uLnTx/>
                <a:uFillTx/>
                <a:latin typeface="Calibri"/>
                <a:ea typeface="宋体"/>
                <a:cs typeface="+mn-cs"/>
              </a:rPr>
              <a:t>美术课件：</a:t>
            </a: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www.1ppt.com/kejian/meishu/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latin typeface="Calibri"/>
                <a:ea typeface="宋体"/>
                <a:cs typeface="+mn-cs"/>
              </a:rPr>
              <a:t>科学课件：</a:t>
            </a: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www.1ppt.com/kejian/kexue/     </a:t>
            </a:r>
            <a:r>
              <a:rPr kumimoji="0" lang="zh-CN" altLang="en-US" sz="100" b="0" i="0" u="none" strike="noStrike" kern="0" cap="none" spc="0" normalizeH="0" baseline="0" noProof="0" dirty="0">
                <a:ln>
                  <a:noFill/>
                </a:ln>
                <a:solidFill>
                  <a:sysClr val="window" lastClr="FFFFFF"/>
                </a:solidFill>
                <a:effectLst/>
                <a:uLnTx/>
                <a:uFillTx/>
                <a:latin typeface="Calibri"/>
                <a:ea typeface="宋体"/>
                <a:cs typeface="+mn-cs"/>
              </a:rPr>
              <a:t>物理课件：</a:t>
            </a: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www.1ppt.com/kejian/wuli/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latin typeface="Calibri"/>
                <a:ea typeface="宋体"/>
                <a:cs typeface="+mn-cs"/>
              </a:rPr>
              <a:t>化学课件：</a:t>
            </a: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www.1ppt.com/kejian/huaxue/  </a:t>
            </a:r>
            <a:r>
              <a:rPr kumimoji="0" lang="zh-CN" altLang="en-US" sz="100" b="0" i="0" u="none" strike="noStrike" kern="0" cap="none" spc="0" normalizeH="0" baseline="0" noProof="0" dirty="0">
                <a:ln>
                  <a:noFill/>
                </a:ln>
                <a:solidFill>
                  <a:sysClr val="window" lastClr="FFFFFF"/>
                </a:solidFill>
                <a:effectLst/>
                <a:uLnTx/>
                <a:uFillTx/>
                <a:latin typeface="Calibri"/>
                <a:ea typeface="宋体"/>
                <a:cs typeface="+mn-cs"/>
              </a:rPr>
              <a:t>生物课件：</a:t>
            </a: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www.1ppt.com/kejian/shengwu/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latin typeface="Calibri"/>
                <a:ea typeface="宋体"/>
                <a:cs typeface="+mn-cs"/>
              </a:rPr>
              <a:t>地理课件：</a:t>
            </a: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www.1ppt.com/kejian/dili/          </a:t>
            </a:r>
            <a:r>
              <a:rPr kumimoji="0" lang="zh-CN" altLang="en-US" sz="100" b="0" i="0" u="none" strike="noStrike" kern="0" cap="none" spc="0" normalizeH="0" baseline="0" noProof="0" dirty="0">
                <a:ln>
                  <a:noFill/>
                </a:ln>
                <a:solidFill>
                  <a:sysClr val="window" lastClr="FFFFFF"/>
                </a:solidFill>
                <a:effectLst/>
                <a:uLnTx/>
                <a:uFillTx/>
                <a:latin typeface="Calibri"/>
                <a:ea typeface="宋体"/>
                <a:cs typeface="+mn-cs"/>
              </a:rPr>
              <a:t>历史课件：</a:t>
            </a: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www.1ppt.com/kejian/lishi/        </a:t>
            </a:r>
          </a:p>
        </p:txBody>
      </p:sp>
      <p:sp>
        <p:nvSpPr>
          <p:cNvPr id="6" name="TextBox 5"/>
          <p:cNvSpPr txBox="1"/>
          <p:nvPr/>
        </p:nvSpPr>
        <p:spPr>
          <a:xfrm>
            <a:off x="2915816" y="555526"/>
            <a:ext cx="3672408" cy="523220"/>
          </a:xfrm>
          <a:prstGeom prst="rect">
            <a:avLst/>
          </a:prstGeom>
          <a:noFill/>
        </p:spPr>
        <p:txBody>
          <a:bodyPr wrap="square" rtlCol="0">
            <a:spAutoFit/>
          </a:bodyPr>
          <a:lstStyle/>
          <a:p>
            <a:pPr algn="ctr"/>
            <a:r>
              <a:rPr lang="en-US" altLang="zh-CN" sz="2800" dirty="0">
                <a:solidFill>
                  <a:schemeClr val="bg1"/>
                </a:solidFill>
                <a:latin typeface="Arial" charset="0"/>
                <a:ea typeface="Arial" charset="0"/>
                <a:cs typeface="Arial" charset="0"/>
              </a:rPr>
              <a:t>MAIN CONTENTS</a:t>
            </a:r>
            <a:endParaRPr lang="zh-CN" altLang="en-US" sz="2800" dirty="0">
              <a:solidFill>
                <a:schemeClr val="bg1"/>
              </a:solidFill>
              <a:latin typeface="Arial" charset="0"/>
              <a:ea typeface="Arial" charset="0"/>
              <a:cs typeface="Arial" charset="0"/>
            </a:endParaRPr>
          </a:p>
        </p:txBody>
      </p:sp>
      <p:sp>
        <p:nvSpPr>
          <p:cNvPr id="2" name="矩形 1"/>
          <p:cNvSpPr/>
          <p:nvPr/>
        </p:nvSpPr>
        <p:spPr>
          <a:xfrm>
            <a:off x="1592008" y="1563638"/>
            <a:ext cx="858093" cy="57002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t>1</a:t>
            </a:r>
            <a:endParaRPr lang="zh-CN" altLang="en-US" sz="3200" dirty="0"/>
          </a:p>
        </p:txBody>
      </p:sp>
      <p:sp>
        <p:nvSpPr>
          <p:cNvPr id="4" name="矩形 3"/>
          <p:cNvSpPr/>
          <p:nvPr/>
        </p:nvSpPr>
        <p:spPr>
          <a:xfrm>
            <a:off x="2699792" y="1563638"/>
            <a:ext cx="4868976" cy="57002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t>Language Barrier in talking</a:t>
            </a:r>
            <a:endParaRPr lang="zh-CN" altLang="en-US" sz="2800" dirty="0"/>
          </a:p>
        </p:txBody>
      </p:sp>
      <p:sp>
        <p:nvSpPr>
          <p:cNvPr id="10" name="矩形 9"/>
          <p:cNvSpPr/>
          <p:nvPr/>
        </p:nvSpPr>
        <p:spPr>
          <a:xfrm>
            <a:off x="1592007" y="3009837"/>
            <a:ext cx="858093" cy="570025"/>
          </a:xfrm>
          <a:prstGeom prst="rect">
            <a:avLst/>
          </a:prstGeom>
          <a:solidFill>
            <a:srgbClr val="91D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t>2</a:t>
            </a:r>
            <a:endParaRPr lang="zh-CN" altLang="en-US" sz="3200" dirty="0"/>
          </a:p>
        </p:txBody>
      </p:sp>
      <p:sp>
        <p:nvSpPr>
          <p:cNvPr id="11" name="矩形 10"/>
          <p:cNvSpPr/>
          <p:nvPr/>
        </p:nvSpPr>
        <p:spPr>
          <a:xfrm>
            <a:off x="2699792" y="3009837"/>
            <a:ext cx="4868976" cy="57002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t>Language Barrier in writing</a:t>
            </a:r>
            <a:endParaRPr lang="zh-CN" altLang="en-US" sz="2800" dirty="0"/>
          </a:p>
        </p:txBody>
      </p:sp>
      <p:sp>
        <p:nvSpPr>
          <p:cNvPr id="8" name="矩形 7"/>
          <p:cNvSpPr/>
          <p:nvPr/>
        </p:nvSpPr>
        <p:spPr>
          <a:xfrm>
            <a:off x="2699792" y="2283718"/>
            <a:ext cx="4868976" cy="57002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t>Accent &amp; Underlying meaning</a:t>
            </a:r>
            <a:endParaRPr lang="zh-CN" altLang="en-US" sz="2800" dirty="0"/>
          </a:p>
        </p:txBody>
      </p:sp>
      <p:sp>
        <p:nvSpPr>
          <p:cNvPr id="9" name="矩形 8"/>
          <p:cNvSpPr/>
          <p:nvPr/>
        </p:nvSpPr>
        <p:spPr>
          <a:xfrm>
            <a:off x="2699792" y="3729917"/>
            <a:ext cx="4868976" cy="57002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t>Translation</a:t>
            </a:r>
            <a:endParaRPr lang="zh-CN" altLang="en-US" sz="2800" dirty="0"/>
          </a:p>
        </p:txBody>
      </p:sp>
    </p:spTree>
    <p:extLst>
      <p:ext uri="{BB962C8B-B14F-4D97-AF65-F5344CB8AC3E}">
        <p14:creationId xmlns:p14="http://schemas.microsoft.com/office/powerpoint/2010/main" val="7003276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11560" y="411510"/>
            <a:ext cx="7848872" cy="769441"/>
          </a:xfrm>
          <a:prstGeom prst="rect">
            <a:avLst/>
          </a:prstGeom>
          <a:noFill/>
        </p:spPr>
        <p:txBody>
          <a:bodyPr wrap="square" rtlCol="0">
            <a:spAutoFit/>
          </a:bodyPr>
          <a:lstStyle/>
          <a:p>
            <a:r>
              <a:rPr kumimoji="1" lang="en-US" altLang="zh-CN" sz="4400" dirty="0">
                <a:solidFill>
                  <a:schemeClr val="bg1"/>
                </a:solidFill>
              </a:rPr>
              <a:t>Sun Yet Seng  VS. </a:t>
            </a:r>
            <a:r>
              <a:rPr kumimoji="1" lang="en-US" altLang="zh-CN" sz="4400" dirty="0" err="1">
                <a:solidFill>
                  <a:schemeClr val="bg1"/>
                </a:solidFill>
              </a:rPr>
              <a:t>Shuang</a:t>
            </a:r>
            <a:r>
              <a:rPr kumimoji="1" lang="en-US" altLang="zh-CN" sz="4400" dirty="0">
                <a:solidFill>
                  <a:schemeClr val="bg1"/>
                </a:solidFill>
              </a:rPr>
              <a:t> </a:t>
            </a:r>
            <a:r>
              <a:rPr kumimoji="1" lang="en-US" altLang="zh-CN" sz="4400" dirty="0" err="1">
                <a:solidFill>
                  <a:schemeClr val="bg1"/>
                </a:solidFill>
              </a:rPr>
              <a:t>Ya</a:t>
            </a:r>
            <a:r>
              <a:rPr kumimoji="1" lang="en-US" altLang="zh-CN" sz="4400" dirty="0">
                <a:solidFill>
                  <a:schemeClr val="bg1"/>
                </a:solidFill>
              </a:rPr>
              <a:t> Shan</a:t>
            </a:r>
            <a:endParaRPr kumimoji="1" lang="zh-CN" altLang="en-US" sz="4400" dirty="0">
              <a:solidFill>
                <a:schemeClr val="bg1"/>
              </a:solidFill>
            </a:endParaRPr>
          </a:p>
        </p:txBody>
      </p:sp>
      <p:sp>
        <p:nvSpPr>
          <p:cNvPr id="4" name="AutoShape 4" descr="mage result for 孙逸仙"/>
          <p:cNvSpPr>
            <a:spLocks noChangeAspect="1" noChangeArrowheads="1"/>
          </p:cNvSpPr>
          <p:nvPr/>
        </p:nvSpPr>
        <p:spPr bwMode="auto">
          <a:xfrm>
            <a:off x="0" y="0"/>
            <a:ext cx="2857500" cy="21145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 name="AutoShape 6" descr="mage result for 孙逸仙"/>
          <p:cNvSpPr>
            <a:spLocks noChangeAspect="1" noChangeArrowheads="1"/>
          </p:cNvSpPr>
          <p:nvPr/>
        </p:nvSpPr>
        <p:spPr bwMode="auto">
          <a:xfrm>
            <a:off x="152400" y="152400"/>
            <a:ext cx="2857500" cy="21145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2056" name="Picture 8" descr="mage result for 孙逸仙"/>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1800928"/>
            <a:ext cx="4010840" cy="3075434"/>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p:cNvSpPr txBox="1"/>
          <p:nvPr/>
        </p:nvSpPr>
        <p:spPr>
          <a:xfrm>
            <a:off x="4932040" y="1067321"/>
            <a:ext cx="3240360" cy="523220"/>
          </a:xfrm>
          <a:prstGeom prst="rect">
            <a:avLst/>
          </a:prstGeom>
          <a:noFill/>
        </p:spPr>
        <p:txBody>
          <a:bodyPr wrap="square" rtlCol="0">
            <a:spAutoFit/>
          </a:bodyPr>
          <a:lstStyle/>
          <a:p>
            <a:r>
              <a:rPr kumimoji="1" lang="en-US" altLang="zh-CN" sz="2800" dirty="0">
                <a:solidFill>
                  <a:schemeClr val="bg1"/>
                </a:solidFill>
              </a:rPr>
              <a:t>Two-Duck Mountain</a:t>
            </a:r>
            <a:endParaRPr kumimoji="1" lang="zh-CN" altLang="en-US" sz="2800" dirty="0">
              <a:solidFill>
                <a:schemeClr val="bg1"/>
              </a:solidFill>
            </a:endParaRPr>
          </a:p>
        </p:txBody>
      </p:sp>
      <p:pic>
        <p:nvPicPr>
          <p:cNvPr id="2058" name="Picture 10" descr="ocation of Shuangyashan Prefecture within Heilongjiang (China).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5525" y="1834645"/>
            <a:ext cx="3528392" cy="30417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13939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stretch>
            <a:fillRect/>
          </a:stretch>
        </p:blipFill>
        <p:spPr>
          <a:xfrm>
            <a:off x="467544" y="447362"/>
            <a:ext cx="3888432" cy="3924588"/>
          </a:xfrm>
          <a:prstGeom prst="rect">
            <a:avLst/>
          </a:prstGeom>
          <a:solidFill>
            <a:schemeClr val="bg1"/>
          </a:solidFill>
        </p:spPr>
      </p:pic>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16016" y="447362"/>
            <a:ext cx="3944870" cy="3924588"/>
          </a:xfrm>
          <a:prstGeom prst="rect">
            <a:avLst/>
          </a:prstGeom>
        </p:spPr>
      </p:pic>
    </p:spTree>
    <p:extLst>
      <p:ext uri="{BB962C8B-B14F-4D97-AF65-F5344CB8AC3E}">
        <p14:creationId xmlns:p14="http://schemas.microsoft.com/office/powerpoint/2010/main" val="7591880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5616" y="0"/>
            <a:ext cx="6809510" cy="5116335"/>
          </a:xfrm>
          <a:prstGeom prst="rect">
            <a:avLst/>
          </a:prstGeom>
        </p:spPr>
      </p:pic>
    </p:spTree>
    <p:extLst>
      <p:ext uri="{BB962C8B-B14F-4D97-AF65-F5344CB8AC3E}">
        <p14:creationId xmlns:p14="http://schemas.microsoft.com/office/powerpoint/2010/main" val="16654913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195736" y="267494"/>
            <a:ext cx="4752528" cy="769441"/>
          </a:xfrm>
          <a:prstGeom prst="rect">
            <a:avLst/>
          </a:prstGeom>
          <a:noFill/>
        </p:spPr>
        <p:txBody>
          <a:bodyPr wrap="square" rtlCol="0">
            <a:spAutoFit/>
          </a:bodyPr>
          <a:lstStyle/>
          <a:p>
            <a:r>
              <a:rPr kumimoji="1" lang="en-US" altLang="zh-CN" sz="4400" dirty="0">
                <a:solidFill>
                  <a:schemeClr val="bg1"/>
                </a:solidFill>
              </a:rPr>
              <a:t>What we should do</a:t>
            </a:r>
            <a:endParaRPr kumimoji="1" lang="zh-CN" altLang="en-US" sz="4400" dirty="0">
              <a:solidFill>
                <a:schemeClr val="bg1"/>
              </a:solidFill>
            </a:endParaRPr>
          </a:p>
        </p:txBody>
      </p:sp>
      <p:sp>
        <p:nvSpPr>
          <p:cNvPr id="4" name="文本框 3"/>
          <p:cNvSpPr txBox="1"/>
          <p:nvPr/>
        </p:nvSpPr>
        <p:spPr>
          <a:xfrm>
            <a:off x="287524" y="1036935"/>
            <a:ext cx="8568952" cy="769441"/>
          </a:xfrm>
          <a:prstGeom prst="rect">
            <a:avLst/>
          </a:prstGeom>
          <a:noFill/>
        </p:spPr>
        <p:txBody>
          <a:bodyPr wrap="square" rtlCol="0">
            <a:spAutoFit/>
          </a:bodyPr>
          <a:lstStyle/>
          <a:p>
            <a:r>
              <a:rPr kumimoji="1" lang="en-US" altLang="zh-CN" sz="4400">
                <a:solidFill>
                  <a:schemeClr val="bg1"/>
                </a:solidFill>
              </a:rPr>
              <a:t>Be Aware &amp; Do </a:t>
            </a:r>
            <a:r>
              <a:rPr kumimoji="1" lang="en-US" altLang="zh-CN" sz="4400" dirty="0">
                <a:solidFill>
                  <a:schemeClr val="bg1"/>
                </a:solidFill>
              </a:rPr>
              <a:t>check before you say</a:t>
            </a:r>
            <a:endParaRPr kumimoji="1" lang="zh-CN" altLang="en-US" sz="4400" dirty="0">
              <a:solidFill>
                <a:schemeClr val="bg1"/>
              </a:solidFill>
            </a:endParaRPr>
          </a:p>
        </p:txBody>
      </p:sp>
      <p:pic>
        <p:nvPicPr>
          <p:cNvPr id="3074" name="Picture 2" descr="elated imag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4039" y="1806376"/>
            <a:ext cx="3089697" cy="3089697"/>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mage result for look up dictionar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68883" y="1806376"/>
            <a:ext cx="3996444" cy="30896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10123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43050" y="57150"/>
            <a:ext cx="5829300" cy="1102519"/>
          </a:xfrm>
        </p:spPr>
        <p:txBody>
          <a:bodyPr>
            <a:normAutofit fontScale="90000"/>
          </a:bodyPr>
          <a:lstStyle/>
          <a:p>
            <a:r>
              <a:rPr lang="en-SG" b="1" dirty="0">
                <a:solidFill>
                  <a:schemeClr val="bg1"/>
                </a:solidFill>
                <a:latin typeface="Arial" pitchFamily="34" charset="0"/>
                <a:cs typeface="Arial" pitchFamily="34" charset="0"/>
              </a:rPr>
              <a:t>Nonverbal Communication</a:t>
            </a:r>
          </a:p>
        </p:txBody>
      </p:sp>
      <p:pic>
        <p:nvPicPr>
          <p:cNvPr id="1026" name="Picture 2" descr="Image result for non verbal communicati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28749" y="1275606"/>
            <a:ext cx="2114550" cy="1707304"/>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50158" y="1275606"/>
            <a:ext cx="1905000" cy="16813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descr="Image result for body languag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439575" y="1275606"/>
            <a:ext cx="2478863" cy="1718734"/>
          </a:xfrm>
          <a:prstGeom prst="rect">
            <a:avLst/>
          </a:prstGeom>
          <a:noFill/>
          <a:extLst>
            <a:ext uri="{909E8E84-426E-40DD-AFC4-6F175D3DCCD1}">
              <a14:hiddenFill xmlns:a14="http://schemas.microsoft.com/office/drawing/2010/main">
                <a:solidFill>
                  <a:srgbClr val="FFFFFF"/>
                </a:solidFill>
              </a14:hiddenFill>
            </a:ext>
          </a:extLst>
        </p:spPr>
      </p:pic>
      <p:pic>
        <p:nvPicPr>
          <p:cNvPr id="1031" name="Picture 7" descr="Image result for handshake trump"/>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912614" y="3153072"/>
            <a:ext cx="2718054" cy="1794942"/>
          </a:xfrm>
          <a:prstGeom prst="rect">
            <a:avLst/>
          </a:prstGeom>
          <a:noFill/>
          <a:extLst>
            <a:ext uri="{909E8E84-426E-40DD-AFC4-6F175D3DCCD1}">
              <a14:hiddenFill xmlns:a14="http://schemas.microsoft.com/office/drawing/2010/main">
                <a:solidFill>
                  <a:srgbClr val="FFFFFF"/>
                </a:solidFill>
              </a14:hiddenFill>
            </a:ext>
          </a:extLst>
        </p:spPr>
      </p:pic>
      <p:pic>
        <p:nvPicPr>
          <p:cNvPr id="1033" name="Picture 9" descr="Image result for nonverbal communication personal spac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28750" y="3153072"/>
            <a:ext cx="3143162" cy="17444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86786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a:off x="2699792" y="1800013"/>
            <a:ext cx="735006" cy="241289"/>
          </a:xfrm>
          <a:prstGeom prst="rect">
            <a:avLst/>
          </a:prstGeom>
          <a:noFill/>
          <a:ln w="25400" cap="flat"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PPT</a:t>
            </a:r>
            <a:r>
              <a:rPr kumimoji="0" lang="zh-CN" altLang="en-US" sz="100" b="0" i="0" u="none" strike="noStrike" kern="0" cap="none" spc="0" normalizeH="0" baseline="0" noProof="0" dirty="0">
                <a:ln>
                  <a:noFill/>
                </a:ln>
                <a:solidFill>
                  <a:sysClr val="window" lastClr="FFFFFF"/>
                </a:solidFill>
                <a:effectLst/>
                <a:uLnTx/>
                <a:uFillTx/>
                <a:latin typeface="Calibri"/>
                <a:ea typeface="宋体"/>
                <a:cs typeface="+mn-cs"/>
              </a:rPr>
              <a:t>模板：</a:t>
            </a: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www.1ppt.com/moban/                  PPT</a:t>
            </a:r>
            <a:r>
              <a:rPr kumimoji="0" lang="zh-CN" altLang="en-US" sz="100" b="0" i="0" u="none" strike="noStrike" kern="0" cap="none" spc="0" normalizeH="0" baseline="0" noProof="0" dirty="0">
                <a:ln>
                  <a:noFill/>
                </a:ln>
                <a:solidFill>
                  <a:sysClr val="window" lastClr="FFFFFF"/>
                </a:solidFill>
                <a:effectLst/>
                <a:uLnTx/>
                <a:uFillTx/>
                <a:latin typeface="Calibri"/>
                <a:ea typeface="宋体"/>
                <a:cs typeface="+mn-cs"/>
              </a:rPr>
              <a:t>素材：</a:t>
            </a: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PPT</a:t>
            </a:r>
            <a:r>
              <a:rPr kumimoji="0" lang="zh-CN" altLang="en-US" sz="100" b="0" i="0" u="none" strike="noStrike" kern="0" cap="none" spc="0" normalizeH="0" baseline="0" noProof="0" dirty="0">
                <a:ln>
                  <a:noFill/>
                </a:ln>
                <a:solidFill>
                  <a:sysClr val="window" lastClr="FFFFFF"/>
                </a:solidFill>
                <a:effectLst/>
                <a:uLnTx/>
                <a:uFillTx/>
                <a:latin typeface="Calibri"/>
                <a:ea typeface="宋体"/>
                <a:cs typeface="+mn-cs"/>
              </a:rPr>
              <a:t>背景：</a:t>
            </a: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www.1ppt.com/beijing/                   PPT</a:t>
            </a:r>
            <a:r>
              <a:rPr kumimoji="0" lang="zh-CN" altLang="en-US" sz="100" b="0" i="0" u="none" strike="noStrike" kern="0" cap="none" spc="0" normalizeH="0" baseline="0" noProof="0" dirty="0">
                <a:ln>
                  <a:noFill/>
                </a:ln>
                <a:solidFill>
                  <a:sysClr val="window" lastClr="FFFFFF"/>
                </a:solidFill>
                <a:effectLst/>
                <a:uLnTx/>
                <a:uFillTx/>
                <a:latin typeface="Calibri"/>
                <a:ea typeface="宋体"/>
                <a:cs typeface="+mn-cs"/>
              </a:rPr>
              <a:t>图表：</a:t>
            </a: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PPT</a:t>
            </a:r>
            <a:r>
              <a:rPr kumimoji="0" lang="zh-CN" altLang="en-US" sz="100" b="0" i="0" u="none" strike="noStrike" kern="0" cap="none" spc="0" normalizeH="0" baseline="0" noProof="0" dirty="0">
                <a:ln>
                  <a:noFill/>
                </a:ln>
                <a:solidFill>
                  <a:sysClr val="window" lastClr="FFFFFF"/>
                </a:solidFill>
                <a:effectLst/>
                <a:uLnTx/>
                <a:uFillTx/>
                <a:latin typeface="Calibri"/>
                <a:ea typeface="宋体"/>
                <a:cs typeface="+mn-cs"/>
              </a:rPr>
              <a:t>下载：</a:t>
            </a: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www.1ppt.com/xiazai/                     PPT</a:t>
            </a:r>
            <a:r>
              <a:rPr kumimoji="0" lang="zh-CN" altLang="en-US" sz="100" b="0" i="0" u="none" strike="noStrike" kern="0" cap="none" spc="0" normalizeH="0" baseline="0" noProof="0" dirty="0">
                <a:ln>
                  <a:noFill/>
                </a:ln>
                <a:solidFill>
                  <a:sysClr val="window" lastClr="FFFFFF"/>
                </a:solidFill>
                <a:effectLst/>
                <a:uLnTx/>
                <a:uFillTx/>
                <a:latin typeface="Calibri"/>
                <a:ea typeface="宋体"/>
                <a:cs typeface="+mn-cs"/>
              </a:rPr>
              <a:t>教程： </a:t>
            </a: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latin typeface="Calibri"/>
                <a:ea typeface="宋体"/>
                <a:cs typeface="+mn-cs"/>
              </a:rPr>
              <a:t>资料下载：</a:t>
            </a: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www.1ppt.com/ziliao/                   </a:t>
            </a:r>
            <a:r>
              <a:rPr kumimoji="0" lang="zh-CN" altLang="en-US" sz="100" b="0" i="0" u="none" strike="noStrike" kern="0" cap="none" spc="0" normalizeH="0" baseline="0" noProof="0" dirty="0">
                <a:ln>
                  <a:noFill/>
                </a:ln>
                <a:solidFill>
                  <a:sysClr val="window" lastClr="FFFFFF"/>
                </a:solidFill>
                <a:effectLst/>
                <a:uLnTx/>
                <a:uFillTx/>
                <a:latin typeface="Calibri"/>
                <a:ea typeface="宋体"/>
                <a:cs typeface="+mn-cs"/>
              </a:rPr>
              <a:t>范文下载：</a:t>
            </a: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www.1ppt.com/fanwen/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latin typeface="Calibri"/>
                <a:ea typeface="宋体"/>
                <a:cs typeface="+mn-cs"/>
              </a:rPr>
              <a:t>试卷下载：</a:t>
            </a: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www.1ppt.com/shiti/                     </a:t>
            </a:r>
            <a:r>
              <a:rPr kumimoji="0" lang="zh-CN" altLang="en-US" sz="100" b="0" i="0" u="none" strike="noStrike" kern="0" cap="none" spc="0" normalizeH="0" baseline="0" noProof="0" dirty="0">
                <a:ln>
                  <a:noFill/>
                </a:ln>
                <a:solidFill>
                  <a:sysClr val="window" lastClr="FFFFFF"/>
                </a:solidFill>
                <a:effectLst/>
                <a:uLnTx/>
                <a:uFillTx/>
                <a:latin typeface="Calibri"/>
                <a:ea typeface="宋体"/>
                <a:cs typeface="+mn-cs"/>
              </a:rPr>
              <a:t>教案下载：</a:t>
            </a: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www.1ppt.com/jiaoan/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PPT</a:t>
            </a:r>
            <a:r>
              <a:rPr kumimoji="0" lang="zh-CN" altLang="en-US" sz="100" b="0" i="0" u="none" strike="noStrike" kern="0" cap="none" spc="0" normalizeH="0" baseline="0" noProof="0" dirty="0">
                <a:ln>
                  <a:noFill/>
                </a:ln>
                <a:solidFill>
                  <a:sysClr val="window" lastClr="FFFFFF"/>
                </a:solidFill>
                <a:effectLst/>
                <a:uLnTx/>
                <a:uFillTx/>
                <a:latin typeface="Calibri"/>
                <a:ea typeface="宋体"/>
                <a:cs typeface="+mn-cs"/>
              </a:rPr>
              <a:t>论坛：</a:t>
            </a: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www.1ppt.cn                                     PPT</a:t>
            </a:r>
            <a:r>
              <a:rPr kumimoji="0" lang="zh-CN" altLang="en-US" sz="100" b="0" i="0" u="none" strike="noStrike" kern="0" cap="none" spc="0" normalizeH="0" baseline="0" noProof="0" dirty="0">
                <a:ln>
                  <a:noFill/>
                </a:ln>
                <a:solidFill>
                  <a:sysClr val="window" lastClr="FFFFFF"/>
                </a:solidFill>
                <a:effectLst/>
                <a:uLnTx/>
                <a:uFillTx/>
                <a:latin typeface="Calibri"/>
                <a:ea typeface="宋体"/>
                <a:cs typeface="+mn-cs"/>
              </a:rPr>
              <a:t>课件：</a:t>
            </a: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latin typeface="Calibri"/>
                <a:ea typeface="宋体"/>
                <a:cs typeface="+mn-cs"/>
              </a:rPr>
              <a:t>语文课件：</a:t>
            </a: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www.1ppt.com/kejian/yuwen/    </a:t>
            </a:r>
            <a:r>
              <a:rPr kumimoji="0" lang="zh-CN" altLang="en-US" sz="100" b="0" i="0" u="none" strike="noStrike" kern="0" cap="none" spc="0" normalizeH="0" baseline="0" noProof="0" dirty="0">
                <a:ln>
                  <a:noFill/>
                </a:ln>
                <a:solidFill>
                  <a:sysClr val="window" lastClr="FFFFFF"/>
                </a:solidFill>
                <a:effectLst/>
                <a:uLnTx/>
                <a:uFillTx/>
                <a:latin typeface="Calibri"/>
                <a:ea typeface="宋体"/>
                <a:cs typeface="+mn-cs"/>
              </a:rPr>
              <a:t>数学课件：</a:t>
            </a: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www.1ppt.com/kejian/shuxue/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latin typeface="Calibri"/>
                <a:ea typeface="宋体"/>
                <a:cs typeface="+mn-cs"/>
              </a:rPr>
              <a:t>英语课件：</a:t>
            </a: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www.1ppt.com/kejian/yingyu/    </a:t>
            </a:r>
            <a:r>
              <a:rPr kumimoji="0" lang="zh-CN" altLang="en-US" sz="100" b="0" i="0" u="none" strike="noStrike" kern="0" cap="none" spc="0" normalizeH="0" baseline="0" noProof="0" dirty="0">
                <a:ln>
                  <a:noFill/>
                </a:ln>
                <a:solidFill>
                  <a:sysClr val="window" lastClr="FFFFFF"/>
                </a:solidFill>
                <a:effectLst/>
                <a:uLnTx/>
                <a:uFillTx/>
                <a:latin typeface="Calibri"/>
                <a:ea typeface="宋体"/>
                <a:cs typeface="+mn-cs"/>
              </a:rPr>
              <a:t>美术课件：</a:t>
            </a: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www.1ppt.com/kejian/meishu/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latin typeface="Calibri"/>
                <a:ea typeface="宋体"/>
                <a:cs typeface="+mn-cs"/>
              </a:rPr>
              <a:t>科学课件：</a:t>
            </a: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www.1ppt.com/kejian/kexue/     </a:t>
            </a:r>
            <a:r>
              <a:rPr kumimoji="0" lang="zh-CN" altLang="en-US" sz="100" b="0" i="0" u="none" strike="noStrike" kern="0" cap="none" spc="0" normalizeH="0" baseline="0" noProof="0" dirty="0">
                <a:ln>
                  <a:noFill/>
                </a:ln>
                <a:solidFill>
                  <a:sysClr val="window" lastClr="FFFFFF"/>
                </a:solidFill>
                <a:effectLst/>
                <a:uLnTx/>
                <a:uFillTx/>
                <a:latin typeface="Calibri"/>
                <a:ea typeface="宋体"/>
                <a:cs typeface="+mn-cs"/>
              </a:rPr>
              <a:t>物理课件：</a:t>
            </a: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www.1ppt.com/kejian/wuli/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latin typeface="Calibri"/>
                <a:ea typeface="宋体"/>
                <a:cs typeface="+mn-cs"/>
              </a:rPr>
              <a:t>化学课件：</a:t>
            </a: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www.1ppt.com/kejian/huaxue/  </a:t>
            </a:r>
            <a:r>
              <a:rPr kumimoji="0" lang="zh-CN" altLang="en-US" sz="100" b="0" i="0" u="none" strike="noStrike" kern="0" cap="none" spc="0" normalizeH="0" baseline="0" noProof="0" dirty="0">
                <a:ln>
                  <a:noFill/>
                </a:ln>
                <a:solidFill>
                  <a:sysClr val="window" lastClr="FFFFFF"/>
                </a:solidFill>
                <a:effectLst/>
                <a:uLnTx/>
                <a:uFillTx/>
                <a:latin typeface="Calibri"/>
                <a:ea typeface="宋体"/>
                <a:cs typeface="+mn-cs"/>
              </a:rPr>
              <a:t>生物课件：</a:t>
            </a: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www.1ppt.com/kejian/shengwu/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latin typeface="Calibri"/>
                <a:ea typeface="宋体"/>
                <a:cs typeface="+mn-cs"/>
              </a:rPr>
              <a:t>地理课件：</a:t>
            </a: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www.1ppt.com/kejian/dili/          </a:t>
            </a:r>
            <a:r>
              <a:rPr kumimoji="0" lang="zh-CN" altLang="en-US" sz="100" b="0" i="0" u="none" strike="noStrike" kern="0" cap="none" spc="0" normalizeH="0" baseline="0" noProof="0" dirty="0">
                <a:ln>
                  <a:noFill/>
                </a:ln>
                <a:solidFill>
                  <a:sysClr val="window" lastClr="FFFFFF"/>
                </a:solidFill>
                <a:effectLst/>
                <a:uLnTx/>
                <a:uFillTx/>
                <a:latin typeface="Calibri"/>
                <a:ea typeface="宋体"/>
                <a:cs typeface="+mn-cs"/>
              </a:rPr>
              <a:t>历史课件：</a:t>
            </a: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www.1ppt.com/kejian/lishi/        </a:t>
            </a:r>
          </a:p>
        </p:txBody>
      </p:sp>
      <p:sp>
        <p:nvSpPr>
          <p:cNvPr id="6" name="TextBox 5"/>
          <p:cNvSpPr txBox="1"/>
          <p:nvPr/>
        </p:nvSpPr>
        <p:spPr>
          <a:xfrm>
            <a:off x="2915816" y="555526"/>
            <a:ext cx="3672408" cy="523220"/>
          </a:xfrm>
          <a:prstGeom prst="rect">
            <a:avLst/>
          </a:prstGeom>
          <a:noFill/>
        </p:spPr>
        <p:txBody>
          <a:bodyPr wrap="square" rtlCol="0">
            <a:spAutoFit/>
          </a:bodyPr>
          <a:lstStyle/>
          <a:p>
            <a:pPr algn="ctr"/>
            <a:r>
              <a:rPr lang="en-US" altLang="zh-CN" sz="2800" dirty="0">
                <a:solidFill>
                  <a:schemeClr val="bg1"/>
                </a:solidFill>
                <a:latin typeface="Arial" charset="0"/>
                <a:ea typeface="Arial" charset="0"/>
                <a:cs typeface="Arial" charset="0"/>
              </a:rPr>
              <a:t>Values and Beliefs</a:t>
            </a:r>
            <a:endParaRPr lang="zh-CN" altLang="en-US" sz="2800" dirty="0">
              <a:solidFill>
                <a:schemeClr val="bg1"/>
              </a:solidFill>
              <a:latin typeface="Arial" charset="0"/>
              <a:ea typeface="Arial" charset="0"/>
              <a:cs typeface="Arial" charset="0"/>
            </a:endParaRPr>
          </a:p>
        </p:txBody>
      </p:sp>
      <p:sp>
        <p:nvSpPr>
          <p:cNvPr id="2" name="矩形 1"/>
          <p:cNvSpPr/>
          <p:nvPr/>
        </p:nvSpPr>
        <p:spPr>
          <a:xfrm>
            <a:off x="1592008" y="1635646"/>
            <a:ext cx="858093" cy="570025"/>
          </a:xfrm>
          <a:prstGeom prst="rect">
            <a:avLst/>
          </a:prstGeom>
          <a:solidFill>
            <a:srgbClr val="91D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t>1</a:t>
            </a:r>
            <a:endParaRPr lang="zh-CN" altLang="en-US" sz="3200" dirty="0"/>
          </a:p>
        </p:txBody>
      </p:sp>
      <p:sp>
        <p:nvSpPr>
          <p:cNvPr id="4" name="矩形 3"/>
          <p:cNvSpPr/>
          <p:nvPr/>
        </p:nvSpPr>
        <p:spPr>
          <a:xfrm>
            <a:off x="2699792" y="1635646"/>
            <a:ext cx="4868976" cy="570025"/>
          </a:xfrm>
          <a:prstGeom prst="rect">
            <a:avLst/>
          </a:prstGeom>
          <a:solidFill>
            <a:srgbClr val="00C5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t>Fate</a:t>
            </a:r>
            <a:endParaRPr lang="zh-CN" altLang="en-US" sz="2800" dirty="0"/>
          </a:p>
        </p:txBody>
      </p:sp>
      <p:sp>
        <p:nvSpPr>
          <p:cNvPr id="10" name="矩形 9"/>
          <p:cNvSpPr/>
          <p:nvPr/>
        </p:nvSpPr>
        <p:spPr>
          <a:xfrm>
            <a:off x="1592008" y="2493412"/>
            <a:ext cx="858093" cy="57002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t>2</a:t>
            </a:r>
            <a:endParaRPr lang="zh-CN" altLang="en-US" sz="3200" dirty="0"/>
          </a:p>
        </p:txBody>
      </p:sp>
      <p:sp>
        <p:nvSpPr>
          <p:cNvPr id="11" name="矩形 10"/>
          <p:cNvSpPr/>
          <p:nvPr/>
        </p:nvSpPr>
        <p:spPr>
          <a:xfrm>
            <a:off x="2699792" y="2493412"/>
            <a:ext cx="4868976" cy="57002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a:t>Gender Roles</a:t>
            </a:r>
            <a:endParaRPr lang="zh-CN" altLang="en-US" sz="2800" dirty="0"/>
          </a:p>
        </p:txBody>
      </p:sp>
      <p:sp>
        <p:nvSpPr>
          <p:cNvPr id="8" name="矩形 9">
            <a:extLst>
              <a:ext uri="{FF2B5EF4-FFF2-40B4-BE49-F238E27FC236}">
                <a16:creationId xmlns:a16="http://schemas.microsoft.com/office/drawing/2014/main" id="{611C8007-637E-4D7E-AC6D-8FD1502497FF}"/>
              </a:ext>
            </a:extLst>
          </p:cNvPr>
          <p:cNvSpPr/>
          <p:nvPr/>
        </p:nvSpPr>
        <p:spPr>
          <a:xfrm>
            <a:off x="1610838" y="3335075"/>
            <a:ext cx="858093" cy="57002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t>3</a:t>
            </a:r>
            <a:endParaRPr lang="zh-CN" altLang="en-US" sz="3200" dirty="0"/>
          </a:p>
        </p:txBody>
      </p:sp>
      <p:sp>
        <p:nvSpPr>
          <p:cNvPr id="9" name="矩形 10">
            <a:extLst>
              <a:ext uri="{FF2B5EF4-FFF2-40B4-BE49-F238E27FC236}">
                <a16:creationId xmlns:a16="http://schemas.microsoft.com/office/drawing/2014/main" id="{955D3F6B-8BF6-46B4-94D5-6FFD16147D0C}"/>
              </a:ext>
            </a:extLst>
          </p:cNvPr>
          <p:cNvSpPr/>
          <p:nvPr/>
        </p:nvSpPr>
        <p:spPr>
          <a:xfrm>
            <a:off x="2718622" y="3335075"/>
            <a:ext cx="4868976" cy="57002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t>Communities</a:t>
            </a:r>
            <a:endParaRPr lang="zh-CN" altLang="en-US" sz="2800" dirty="0"/>
          </a:p>
        </p:txBody>
      </p:sp>
    </p:spTree>
    <p:extLst>
      <p:ext uri="{BB962C8B-B14F-4D97-AF65-F5344CB8AC3E}">
        <p14:creationId xmlns:p14="http://schemas.microsoft.com/office/powerpoint/2010/main" val="13585351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5900" y="57150"/>
            <a:ext cx="6172200" cy="857250"/>
          </a:xfrm>
        </p:spPr>
        <p:txBody>
          <a:bodyPr/>
          <a:lstStyle/>
          <a:p>
            <a:r>
              <a:rPr lang="en-SG" b="1" dirty="0">
                <a:solidFill>
                  <a:schemeClr val="bg1"/>
                </a:solidFill>
                <a:latin typeface="Arial" pitchFamily="34" charset="0"/>
                <a:cs typeface="Arial" pitchFamily="34" charset="0"/>
              </a:rPr>
              <a:t>Gesture</a:t>
            </a:r>
          </a:p>
        </p:txBody>
      </p:sp>
      <p:pic>
        <p:nvPicPr>
          <p:cNvPr id="4" name="Picture 3" descr="Image result for vulgar hand gestures around world"/>
          <p:cNvPicPr/>
          <p:nvPr/>
        </p:nvPicPr>
        <p:blipFill>
          <a:blip r:embed="rId2">
            <a:extLst>
              <a:ext uri="{28A0092B-C50C-407E-A947-70E740481C1C}">
                <a14:useLocalDpi xmlns:a14="http://schemas.microsoft.com/office/drawing/2010/main" val="0"/>
              </a:ext>
            </a:extLst>
          </a:blip>
          <a:srcRect/>
          <a:stretch>
            <a:fillRect/>
          </a:stretch>
        </p:blipFill>
        <p:spPr bwMode="auto">
          <a:xfrm>
            <a:off x="1828800" y="914400"/>
            <a:ext cx="5657850" cy="3600450"/>
          </a:xfrm>
          <a:prstGeom prst="rect">
            <a:avLst/>
          </a:prstGeom>
          <a:noFill/>
          <a:ln>
            <a:noFill/>
          </a:ln>
        </p:spPr>
      </p:pic>
    </p:spTree>
    <p:extLst>
      <p:ext uri="{BB962C8B-B14F-4D97-AF65-F5344CB8AC3E}">
        <p14:creationId xmlns:p14="http://schemas.microsoft.com/office/powerpoint/2010/main" val="1117729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8281" y="120253"/>
            <a:ext cx="6172200" cy="857250"/>
          </a:xfrm>
        </p:spPr>
        <p:txBody>
          <a:bodyPr>
            <a:normAutofit fontScale="90000"/>
          </a:bodyPr>
          <a:lstStyle/>
          <a:p>
            <a:r>
              <a:rPr lang="en-SG" b="1" dirty="0">
                <a:solidFill>
                  <a:schemeClr val="bg1"/>
                </a:solidFill>
                <a:latin typeface="Arial" pitchFamily="34" charset="0"/>
                <a:cs typeface="Arial" pitchFamily="34" charset="0"/>
              </a:rPr>
              <a:t>High and Low Context Cultures</a:t>
            </a:r>
          </a:p>
        </p:txBody>
      </p:sp>
      <p:pic>
        <p:nvPicPr>
          <p:cNvPr id="3074" name="Picture 2" descr="Image result for high context cultu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71850" y="2928089"/>
            <a:ext cx="2514601" cy="2055106"/>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Image result for USA flag"/>
          <p:cNvSpPr>
            <a:spLocks noChangeAspect="1" noChangeArrowheads="1"/>
          </p:cNvSpPr>
          <p:nvPr/>
        </p:nvSpPr>
        <p:spPr bwMode="auto">
          <a:xfrm>
            <a:off x="1259681" y="-108347"/>
            <a:ext cx="2286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SG" sz="1350"/>
          </a:p>
        </p:txBody>
      </p:sp>
      <p:sp>
        <p:nvSpPr>
          <p:cNvPr id="5" name="AutoShape 6" descr="Image result for USA flag"/>
          <p:cNvSpPr>
            <a:spLocks noChangeAspect="1" noChangeArrowheads="1"/>
          </p:cNvSpPr>
          <p:nvPr/>
        </p:nvSpPr>
        <p:spPr bwMode="auto">
          <a:xfrm>
            <a:off x="1373981" y="5953"/>
            <a:ext cx="2286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SG" sz="1350"/>
          </a:p>
        </p:txBody>
      </p:sp>
      <p:pic>
        <p:nvPicPr>
          <p:cNvPr id="3079" name="Picture 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24798" y="857251"/>
            <a:ext cx="2203586" cy="12622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81" name="Picture 9" descr="Image result for Japan fla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59632" y="857251"/>
            <a:ext cx="2141993" cy="126228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1043608" y="2171700"/>
            <a:ext cx="2645468" cy="2169825"/>
          </a:xfrm>
          <a:prstGeom prst="rect">
            <a:avLst/>
          </a:prstGeom>
          <a:noFill/>
        </p:spPr>
        <p:txBody>
          <a:bodyPr wrap="none" rtlCol="0">
            <a:spAutoFit/>
          </a:bodyPr>
          <a:lstStyle/>
          <a:p>
            <a:pPr marL="214313" indent="-214313">
              <a:buFontTx/>
              <a:buChar char="-"/>
            </a:pPr>
            <a:r>
              <a:rPr lang="en-SG" sz="1350" dirty="0">
                <a:solidFill>
                  <a:schemeClr val="bg1"/>
                </a:solidFill>
              </a:rPr>
              <a:t>Low level of directness in verbal</a:t>
            </a:r>
          </a:p>
          <a:p>
            <a:r>
              <a:rPr lang="en-SG" sz="1350" dirty="0">
                <a:solidFill>
                  <a:schemeClr val="bg1"/>
                </a:solidFill>
              </a:rPr>
              <a:t>communication</a:t>
            </a:r>
          </a:p>
          <a:p>
            <a:endParaRPr lang="en-SG" sz="1350" dirty="0">
              <a:solidFill>
                <a:schemeClr val="bg1"/>
              </a:solidFill>
            </a:endParaRPr>
          </a:p>
          <a:p>
            <a:pPr marL="214313" indent="-214313">
              <a:buFontTx/>
              <a:buChar char="-"/>
            </a:pPr>
            <a:r>
              <a:rPr lang="en-SG" sz="1350" dirty="0">
                <a:solidFill>
                  <a:schemeClr val="bg1"/>
                </a:solidFill>
              </a:rPr>
              <a:t>Requires to read their </a:t>
            </a:r>
          </a:p>
          <a:p>
            <a:r>
              <a:rPr lang="en-SG" sz="1350" dirty="0">
                <a:solidFill>
                  <a:schemeClr val="bg1"/>
                </a:solidFill>
              </a:rPr>
              <a:t>Nonverbal cues in order to</a:t>
            </a:r>
          </a:p>
          <a:p>
            <a:r>
              <a:rPr lang="en-SG" sz="1350" dirty="0">
                <a:solidFill>
                  <a:schemeClr val="bg1"/>
                </a:solidFill>
              </a:rPr>
              <a:t>get their full message</a:t>
            </a:r>
          </a:p>
          <a:p>
            <a:pPr marL="214313" indent="-214313">
              <a:buFontTx/>
              <a:buChar char="-"/>
            </a:pPr>
            <a:endParaRPr lang="en-SG" sz="1350" dirty="0">
              <a:solidFill>
                <a:schemeClr val="bg1"/>
              </a:solidFill>
            </a:endParaRPr>
          </a:p>
          <a:p>
            <a:pPr marL="214313" indent="-214313">
              <a:buFontTx/>
              <a:buChar char="-"/>
            </a:pPr>
            <a:r>
              <a:rPr lang="en-SG" sz="1350" dirty="0">
                <a:solidFill>
                  <a:schemeClr val="bg1"/>
                </a:solidFill>
              </a:rPr>
              <a:t>High emphasis in </a:t>
            </a:r>
          </a:p>
          <a:p>
            <a:r>
              <a:rPr lang="en-SG" sz="1350" dirty="0">
                <a:solidFill>
                  <a:schemeClr val="bg1"/>
                </a:solidFill>
              </a:rPr>
              <a:t>nonverbal communication   </a:t>
            </a:r>
          </a:p>
          <a:p>
            <a:pPr marL="214313" indent="-214313">
              <a:buFontTx/>
              <a:buChar char="-"/>
            </a:pPr>
            <a:endParaRPr lang="en-SG" sz="1350" dirty="0">
              <a:solidFill>
                <a:schemeClr val="bg1"/>
              </a:solidFill>
            </a:endParaRPr>
          </a:p>
        </p:txBody>
      </p:sp>
      <p:sp>
        <p:nvSpPr>
          <p:cNvPr id="8" name="TextBox 7"/>
          <p:cNvSpPr txBox="1"/>
          <p:nvPr/>
        </p:nvSpPr>
        <p:spPr>
          <a:xfrm>
            <a:off x="5742316" y="2235591"/>
            <a:ext cx="2718116" cy="2169825"/>
          </a:xfrm>
          <a:prstGeom prst="rect">
            <a:avLst/>
          </a:prstGeom>
          <a:noFill/>
        </p:spPr>
        <p:txBody>
          <a:bodyPr wrap="none" rtlCol="0">
            <a:spAutoFit/>
          </a:bodyPr>
          <a:lstStyle/>
          <a:p>
            <a:pPr marL="214313" indent="-214313">
              <a:buFontTx/>
              <a:buChar char="-"/>
            </a:pPr>
            <a:r>
              <a:rPr lang="en-SG" sz="1350" dirty="0">
                <a:solidFill>
                  <a:schemeClr val="bg1"/>
                </a:solidFill>
              </a:rPr>
              <a:t>High level of directness in verbal </a:t>
            </a:r>
          </a:p>
          <a:p>
            <a:r>
              <a:rPr lang="en-SG" sz="1350" dirty="0">
                <a:solidFill>
                  <a:schemeClr val="bg1"/>
                </a:solidFill>
              </a:rPr>
              <a:t>Communication</a:t>
            </a:r>
          </a:p>
          <a:p>
            <a:endParaRPr lang="en-SG" sz="1350" dirty="0">
              <a:solidFill>
                <a:schemeClr val="bg1"/>
              </a:solidFill>
            </a:endParaRPr>
          </a:p>
          <a:p>
            <a:r>
              <a:rPr lang="en-SG" sz="1350" dirty="0">
                <a:solidFill>
                  <a:schemeClr val="bg1"/>
                </a:solidFill>
              </a:rPr>
              <a:t>              -    Able to get most of their </a:t>
            </a:r>
          </a:p>
          <a:p>
            <a:r>
              <a:rPr lang="en-SG" sz="1350" dirty="0">
                <a:solidFill>
                  <a:schemeClr val="bg1"/>
                </a:solidFill>
              </a:rPr>
              <a:t>             full message through verbal </a:t>
            </a:r>
          </a:p>
          <a:p>
            <a:r>
              <a:rPr lang="en-SG" sz="1350" dirty="0">
                <a:solidFill>
                  <a:schemeClr val="bg1"/>
                </a:solidFill>
              </a:rPr>
              <a:t>             communication as they are </a:t>
            </a:r>
          </a:p>
          <a:p>
            <a:r>
              <a:rPr lang="en-SG" sz="1350" dirty="0">
                <a:solidFill>
                  <a:schemeClr val="bg1"/>
                </a:solidFill>
              </a:rPr>
              <a:t>             clear and direct</a:t>
            </a:r>
          </a:p>
          <a:p>
            <a:endParaRPr lang="en-SG" sz="1350" dirty="0">
              <a:solidFill>
                <a:schemeClr val="bg1"/>
              </a:solidFill>
            </a:endParaRPr>
          </a:p>
          <a:p>
            <a:pPr marL="214313" indent="-214313">
              <a:buFontTx/>
              <a:buChar char="-"/>
            </a:pPr>
            <a:r>
              <a:rPr lang="en-SG" sz="1350" dirty="0">
                <a:solidFill>
                  <a:schemeClr val="bg1"/>
                </a:solidFill>
              </a:rPr>
              <a:t>         -    Low emphasis in </a:t>
            </a:r>
          </a:p>
          <a:p>
            <a:pPr marL="214313" indent="-214313">
              <a:buFontTx/>
              <a:buChar char="-"/>
            </a:pPr>
            <a:r>
              <a:rPr lang="en-SG" sz="1350" dirty="0">
                <a:solidFill>
                  <a:schemeClr val="bg1"/>
                </a:solidFill>
              </a:rPr>
              <a:t>        nonverbal communication</a:t>
            </a:r>
          </a:p>
        </p:txBody>
      </p:sp>
    </p:spTree>
    <p:extLst>
      <p:ext uri="{BB962C8B-B14F-4D97-AF65-F5344CB8AC3E}">
        <p14:creationId xmlns:p14="http://schemas.microsoft.com/office/powerpoint/2010/main" val="1636851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081"/>
                                        </p:tgtEl>
                                        <p:attrNameLst>
                                          <p:attrName>style.visibility</p:attrName>
                                        </p:attrNameLst>
                                      </p:cBhvr>
                                      <p:to>
                                        <p:strVal val="visible"/>
                                      </p:to>
                                    </p:set>
                                    <p:animEffect transition="in" filter="dissolve">
                                      <p:cBhvr>
                                        <p:cTn id="7" dur="500"/>
                                        <p:tgtEl>
                                          <p:spTgt spid="3081"/>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dissolve">
                                      <p:cBhvr>
                                        <p:cTn id="11" dur="25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nodeType="clickEffect">
                                  <p:stCondLst>
                                    <p:cond delay="0"/>
                                  </p:stCondLst>
                                  <p:childTnLst>
                                    <p:set>
                                      <p:cBhvr>
                                        <p:cTn id="15" dur="1" fill="hold">
                                          <p:stCondLst>
                                            <p:cond delay="0"/>
                                          </p:stCondLst>
                                        </p:cTn>
                                        <p:tgtEl>
                                          <p:spTgt spid="3079"/>
                                        </p:tgtEl>
                                        <p:attrNameLst>
                                          <p:attrName>style.visibility</p:attrName>
                                        </p:attrNameLst>
                                      </p:cBhvr>
                                      <p:to>
                                        <p:strVal val="visible"/>
                                      </p:to>
                                    </p:set>
                                    <p:animEffect transition="in" filter="dissolve">
                                      <p:cBhvr>
                                        <p:cTn id="16" dur="500"/>
                                        <p:tgtEl>
                                          <p:spTgt spid="3079"/>
                                        </p:tgtEl>
                                      </p:cBhvr>
                                    </p:animEffect>
                                  </p:childTnLst>
                                </p:cTn>
                              </p:par>
                            </p:childTnLst>
                          </p:cTn>
                        </p:par>
                        <p:par>
                          <p:cTn id="17" fill="hold">
                            <p:stCondLst>
                              <p:cond delay="500"/>
                            </p:stCondLst>
                            <p:childTnLst>
                              <p:par>
                                <p:cTn id="18" presetID="9" presetClass="entr" presetSubtype="0" fill="hold" grpId="0" nodeType="after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dissolve">
                                      <p:cBhvr>
                                        <p:cTn id="20" dur="25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5900" y="86870"/>
            <a:ext cx="6172200" cy="857250"/>
          </a:xfrm>
        </p:spPr>
        <p:txBody>
          <a:bodyPr>
            <a:normAutofit/>
          </a:bodyPr>
          <a:lstStyle/>
          <a:p>
            <a:r>
              <a:rPr lang="en-SG" b="1" dirty="0">
                <a:solidFill>
                  <a:schemeClr val="bg1"/>
                </a:solidFill>
                <a:latin typeface="Arial" pitchFamily="34" charset="0"/>
                <a:cs typeface="Arial" pitchFamily="34" charset="0"/>
              </a:rPr>
              <a:t>Facial Expression</a:t>
            </a:r>
          </a:p>
        </p:txBody>
      </p:sp>
      <p:pic>
        <p:nvPicPr>
          <p:cNvPr id="4100" name="Picture 4" descr="Image result for facial expression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1143" y="2520493"/>
            <a:ext cx="3943350" cy="2452876"/>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Image result for mask sadnes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19022" y="2514600"/>
            <a:ext cx="2458339" cy="2452877"/>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confus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36792" y="917733"/>
            <a:ext cx="2630353" cy="147885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4151168" y="1140643"/>
            <a:ext cx="3543300" cy="923330"/>
          </a:xfrm>
          <a:prstGeom prst="rect">
            <a:avLst/>
          </a:prstGeom>
          <a:noFill/>
        </p:spPr>
        <p:txBody>
          <a:bodyPr wrap="square" rtlCol="0">
            <a:spAutoFit/>
          </a:bodyPr>
          <a:lstStyle/>
          <a:p>
            <a:pPr algn="ctr"/>
            <a:r>
              <a:rPr lang="en-SG" b="1" dirty="0">
                <a:solidFill>
                  <a:schemeClr val="bg1"/>
                </a:solidFill>
                <a:latin typeface="Arial Narrow" pitchFamily="34" charset="0"/>
              </a:rPr>
              <a:t>Confused Gorilla: Facial expression such as smile may portray different meaning from different cultures?</a:t>
            </a:r>
          </a:p>
        </p:txBody>
      </p:sp>
    </p:spTree>
    <p:extLst>
      <p:ext uri="{BB962C8B-B14F-4D97-AF65-F5344CB8AC3E}">
        <p14:creationId xmlns:p14="http://schemas.microsoft.com/office/powerpoint/2010/main" val="1292213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dissolve">
                                      <p:cBhvr>
                                        <p:cTn id="7" dur="500"/>
                                        <p:tgtEl>
                                          <p:spTgt spid="1026"/>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dissolve">
                                      <p:cBhvr>
                                        <p:cTn id="11" dur="5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nodeType="clickEffect">
                                  <p:stCondLst>
                                    <p:cond delay="0"/>
                                  </p:stCondLst>
                                  <p:childTnLst>
                                    <p:set>
                                      <p:cBhvr>
                                        <p:cTn id="15" dur="1" fill="hold">
                                          <p:stCondLst>
                                            <p:cond delay="0"/>
                                          </p:stCondLst>
                                        </p:cTn>
                                        <p:tgtEl>
                                          <p:spTgt spid="4102"/>
                                        </p:tgtEl>
                                        <p:attrNameLst>
                                          <p:attrName>style.visibility</p:attrName>
                                        </p:attrNameLst>
                                      </p:cBhvr>
                                      <p:to>
                                        <p:strVal val="visible"/>
                                      </p:to>
                                    </p:set>
                                    <p:animEffect transition="in" filter="dissolve">
                                      <p:cBhvr>
                                        <p:cTn id="16" dur="500"/>
                                        <p:tgtEl>
                                          <p:spTgt spid="41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5811" y="57150"/>
            <a:ext cx="6172200" cy="857250"/>
          </a:xfrm>
        </p:spPr>
        <p:txBody>
          <a:bodyPr/>
          <a:lstStyle/>
          <a:p>
            <a:r>
              <a:rPr lang="en-SG" b="1" dirty="0">
                <a:solidFill>
                  <a:schemeClr val="bg1"/>
                </a:solidFill>
                <a:latin typeface="Arial" pitchFamily="34" charset="0"/>
                <a:cs typeface="Arial" pitchFamily="34" charset="0"/>
              </a:rPr>
              <a:t>Personal Space</a:t>
            </a:r>
          </a:p>
        </p:txBody>
      </p:sp>
      <p:pic>
        <p:nvPicPr>
          <p:cNvPr id="4" name="Picture 9" descr="Image result for nonverbal communication personal spac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8749" y="1028700"/>
            <a:ext cx="3143162" cy="1744401"/>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Image result for personal spac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56746" y="1010840"/>
            <a:ext cx="3015654" cy="401836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1549819" y="3314701"/>
            <a:ext cx="3028950" cy="1246495"/>
          </a:xfrm>
          <a:prstGeom prst="rect">
            <a:avLst/>
          </a:prstGeom>
          <a:noFill/>
        </p:spPr>
        <p:txBody>
          <a:bodyPr wrap="square" rtlCol="0">
            <a:spAutoFit/>
          </a:bodyPr>
          <a:lstStyle/>
          <a:p>
            <a:pPr algn="ctr"/>
            <a:r>
              <a:rPr lang="en-SG" sz="1500" b="1" dirty="0">
                <a:solidFill>
                  <a:schemeClr val="bg1"/>
                </a:solidFill>
                <a:latin typeface="Arial Narrow" pitchFamily="34" charset="0"/>
              </a:rPr>
              <a:t>People from different culture require different amount of personal space, fail to understand this may create misunderstanding between intercultural communication</a:t>
            </a:r>
          </a:p>
        </p:txBody>
      </p:sp>
    </p:spTree>
    <p:extLst>
      <p:ext uri="{BB962C8B-B14F-4D97-AF65-F5344CB8AC3E}">
        <p14:creationId xmlns:p14="http://schemas.microsoft.com/office/powerpoint/2010/main" val="734693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124"/>
                                        </p:tgtEl>
                                        <p:attrNameLst>
                                          <p:attrName>style.visibility</p:attrName>
                                        </p:attrNameLst>
                                      </p:cBhvr>
                                      <p:to>
                                        <p:strVal val="visible"/>
                                      </p:to>
                                    </p:set>
                                    <p:animEffect transition="in" filter="dissolve">
                                      <p:cBhvr>
                                        <p:cTn id="7" dur="500"/>
                                        <p:tgtEl>
                                          <p:spTgt spid="51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057400" y="396558"/>
            <a:ext cx="5080237" cy="553998"/>
          </a:xfrm>
          <a:prstGeom prst="rect">
            <a:avLst/>
          </a:prstGeom>
        </p:spPr>
        <p:txBody>
          <a:bodyPr wrap="none">
            <a:spAutoFit/>
          </a:bodyPr>
          <a:lstStyle/>
          <a:p>
            <a:r>
              <a:rPr lang="en-SG" sz="3000" b="1" dirty="0">
                <a:solidFill>
                  <a:schemeClr val="bg1"/>
                </a:solidFill>
                <a:latin typeface="Arial" pitchFamily="34" charset="0"/>
                <a:cs typeface="Arial" pitchFamily="34" charset="0"/>
              </a:rPr>
              <a:t>Nonverbal Communication</a:t>
            </a:r>
            <a:endParaRPr lang="en-SG" sz="3000" dirty="0">
              <a:solidFill>
                <a:schemeClr val="bg1"/>
              </a:solidFill>
            </a:endParaRPr>
          </a:p>
        </p:txBody>
      </p:sp>
      <p:sp>
        <p:nvSpPr>
          <p:cNvPr id="15" name="矩形 14"/>
          <p:cNvSpPr/>
          <p:nvPr/>
        </p:nvSpPr>
        <p:spPr>
          <a:xfrm>
            <a:off x="3167844" y="1989647"/>
            <a:ext cx="551255" cy="241289"/>
          </a:xfrm>
          <a:prstGeom prst="rect">
            <a:avLst/>
          </a:prstGeom>
          <a:noFill/>
          <a:ln w="25400" cap="flat" cmpd="sng" algn="ctr">
            <a:noFill/>
            <a:prstDash val="solid"/>
          </a:ln>
          <a:effectLst/>
        </p:spPr>
        <p:txBody>
          <a:bodyPr rtlCol="0" anchor="ctr"/>
          <a:lstStyle/>
          <a:p>
            <a:pPr defTabSz="685800">
              <a:defRPr/>
            </a:pPr>
            <a:r>
              <a:rPr lang="en-US" altLang="zh-CN" sz="100" kern="0" dirty="0">
                <a:solidFill>
                  <a:sysClr val="window" lastClr="FFFFFF"/>
                </a:solidFill>
                <a:latin typeface="Calibri"/>
                <a:ea typeface="宋体"/>
              </a:rPr>
              <a:t>PPT</a:t>
            </a:r>
            <a:r>
              <a:rPr lang="zh-CN" altLang="en-US" sz="100" kern="0" dirty="0">
                <a:solidFill>
                  <a:sysClr val="window" lastClr="FFFFFF"/>
                </a:solidFill>
                <a:latin typeface="Calibri"/>
                <a:ea typeface="宋体"/>
              </a:rPr>
              <a:t>模板：</a:t>
            </a:r>
            <a:r>
              <a:rPr lang="en-US" altLang="zh-CN" sz="100" kern="0" dirty="0">
                <a:solidFill>
                  <a:sysClr val="window" lastClr="FFFFFF"/>
                </a:solidFill>
                <a:latin typeface="Calibri"/>
                <a:ea typeface="宋体"/>
              </a:rPr>
              <a:t>www.1ppt.com/moban/                  PPT</a:t>
            </a:r>
            <a:r>
              <a:rPr lang="zh-CN" altLang="en-US" sz="100" kern="0" dirty="0">
                <a:solidFill>
                  <a:sysClr val="window" lastClr="FFFFFF"/>
                </a:solidFill>
                <a:latin typeface="Calibri"/>
                <a:ea typeface="宋体"/>
              </a:rPr>
              <a:t>素材：</a:t>
            </a:r>
            <a:r>
              <a:rPr lang="en-US" altLang="zh-CN" sz="100" kern="0" dirty="0">
                <a:solidFill>
                  <a:sysClr val="window" lastClr="FFFFFF"/>
                </a:solidFill>
                <a:latin typeface="Calibri"/>
                <a:ea typeface="宋体"/>
              </a:rPr>
              <a:t>www.1ppt.com/sucai/</a:t>
            </a:r>
          </a:p>
          <a:p>
            <a:pPr defTabSz="685800">
              <a:defRPr/>
            </a:pPr>
            <a:r>
              <a:rPr lang="en-US" altLang="zh-CN" sz="100" kern="0" dirty="0">
                <a:solidFill>
                  <a:sysClr val="window" lastClr="FFFFFF"/>
                </a:solidFill>
                <a:latin typeface="Calibri"/>
                <a:ea typeface="宋体"/>
              </a:rPr>
              <a:t>PPT</a:t>
            </a:r>
            <a:r>
              <a:rPr lang="zh-CN" altLang="en-US" sz="100" kern="0" dirty="0">
                <a:solidFill>
                  <a:sysClr val="window" lastClr="FFFFFF"/>
                </a:solidFill>
                <a:latin typeface="Calibri"/>
                <a:ea typeface="宋体"/>
              </a:rPr>
              <a:t>背景：</a:t>
            </a:r>
            <a:r>
              <a:rPr lang="en-US" altLang="zh-CN" sz="100" kern="0" dirty="0">
                <a:solidFill>
                  <a:sysClr val="window" lastClr="FFFFFF"/>
                </a:solidFill>
                <a:latin typeface="Calibri"/>
                <a:ea typeface="宋体"/>
              </a:rPr>
              <a:t>www.1ppt.com/beijing/                   PPT</a:t>
            </a:r>
            <a:r>
              <a:rPr lang="zh-CN" altLang="en-US" sz="100" kern="0" dirty="0">
                <a:solidFill>
                  <a:sysClr val="window" lastClr="FFFFFF"/>
                </a:solidFill>
                <a:latin typeface="Calibri"/>
                <a:ea typeface="宋体"/>
              </a:rPr>
              <a:t>图表：</a:t>
            </a:r>
            <a:r>
              <a:rPr lang="en-US" altLang="zh-CN" sz="100" kern="0" dirty="0">
                <a:solidFill>
                  <a:sysClr val="window" lastClr="FFFFFF"/>
                </a:solidFill>
                <a:latin typeface="Calibri"/>
                <a:ea typeface="宋体"/>
              </a:rPr>
              <a:t>www.1ppt.com/tubiao/      </a:t>
            </a:r>
          </a:p>
          <a:p>
            <a:pPr defTabSz="685800">
              <a:defRPr/>
            </a:pPr>
            <a:r>
              <a:rPr lang="en-US" altLang="zh-CN" sz="100" kern="0" dirty="0">
                <a:solidFill>
                  <a:sysClr val="window" lastClr="FFFFFF"/>
                </a:solidFill>
                <a:latin typeface="Calibri"/>
                <a:ea typeface="宋体"/>
              </a:rPr>
              <a:t>PPT</a:t>
            </a:r>
            <a:r>
              <a:rPr lang="zh-CN" altLang="en-US" sz="100" kern="0" dirty="0">
                <a:solidFill>
                  <a:sysClr val="window" lastClr="FFFFFF"/>
                </a:solidFill>
                <a:latin typeface="Calibri"/>
                <a:ea typeface="宋体"/>
              </a:rPr>
              <a:t>下载：</a:t>
            </a:r>
            <a:r>
              <a:rPr lang="en-US" altLang="zh-CN" sz="100" kern="0" dirty="0">
                <a:solidFill>
                  <a:sysClr val="window" lastClr="FFFFFF"/>
                </a:solidFill>
                <a:latin typeface="Calibri"/>
                <a:ea typeface="宋体"/>
              </a:rPr>
              <a:t>www.1ppt.com/xiazai/                     PPT</a:t>
            </a:r>
            <a:r>
              <a:rPr lang="zh-CN" altLang="en-US" sz="100" kern="0" dirty="0">
                <a:solidFill>
                  <a:sysClr val="window" lastClr="FFFFFF"/>
                </a:solidFill>
                <a:latin typeface="Calibri"/>
                <a:ea typeface="宋体"/>
              </a:rPr>
              <a:t>教程： </a:t>
            </a:r>
            <a:r>
              <a:rPr lang="en-US" altLang="zh-CN" sz="100" kern="0" dirty="0">
                <a:solidFill>
                  <a:sysClr val="window" lastClr="FFFFFF"/>
                </a:solidFill>
                <a:latin typeface="Calibri"/>
                <a:ea typeface="宋体"/>
              </a:rPr>
              <a:t>www.1ppt.com/powerpoint/      </a:t>
            </a:r>
          </a:p>
          <a:p>
            <a:pPr defTabSz="685800">
              <a:defRPr/>
            </a:pPr>
            <a:r>
              <a:rPr lang="zh-CN" altLang="en-US" sz="100" kern="0" dirty="0">
                <a:solidFill>
                  <a:sysClr val="window" lastClr="FFFFFF"/>
                </a:solidFill>
                <a:latin typeface="Calibri"/>
                <a:ea typeface="宋体"/>
              </a:rPr>
              <a:t>资料下载：</a:t>
            </a:r>
            <a:r>
              <a:rPr lang="en-US" altLang="zh-CN" sz="100" kern="0" dirty="0">
                <a:solidFill>
                  <a:sysClr val="window" lastClr="FFFFFF"/>
                </a:solidFill>
                <a:latin typeface="Calibri"/>
                <a:ea typeface="宋体"/>
              </a:rPr>
              <a:t>www.1ppt.com/ziliao/                   </a:t>
            </a:r>
            <a:r>
              <a:rPr lang="zh-CN" altLang="en-US" sz="100" kern="0" dirty="0">
                <a:solidFill>
                  <a:sysClr val="window" lastClr="FFFFFF"/>
                </a:solidFill>
                <a:latin typeface="Calibri"/>
                <a:ea typeface="宋体"/>
              </a:rPr>
              <a:t>范文下载：</a:t>
            </a:r>
            <a:r>
              <a:rPr lang="en-US" altLang="zh-CN" sz="100" kern="0" dirty="0">
                <a:solidFill>
                  <a:sysClr val="window" lastClr="FFFFFF"/>
                </a:solidFill>
                <a:latin typeface="Calibri"/>
                <a:ea typeface="宋体"/>
              </a:rPr>
              <a:t>www.1ppt.com/fanwen/             </a:t>
            </a:r>
          </a:p>
          <a:p>
            <a:pPr defTabSz="685800">
              <a:defRPr/>
            </a:pPr>
            <a:r>
              <a:rPr lang="zh-CN" altLang="en-US" sz="100" kern="0" dirty="0">
                <a:solidFill>
                  <a:sysClr val="window" lastClr="FFFFFF"/>
                </a:solidFill>
                <a:latin typeface="Calibri"/>
                <a:ea typeface="宋体"/>
              </a:rPr>
              <a:t>试卷下载：</a:t>
            </a:r>
            <a:r>
              <a:rPr lang="en-US" altLang="zh-CN" sz="100" kern="0" dirty="0">
                <a:solidFill>
                  <a:sysClr val="window" lastClr="FFFFFF"/>
                </a:solidFill>
                <a:latin typeface="Calibri"/>
                <a:ea typeface="宋体"/>
              </a:rPr>
              <a:t>www.1ppt.com/shiti/                     </a:t>
            </a:r>
            <a:r>
              <a:rPr lang="zh-CN" altLang="en-US" sz="100" kern="0" dirty="0">
                <a:solidFill>
                  <a:sysClr val="window" lastClr="FFFFFF"/>
                </a:solidFill>
                <a:latin typeface="Calibri"/>
                <a:ea typeface="宋体"/>
              </a:rPr>
              <a:t>教案下载：</a:t>
            </a:r>
            <a:r>
              <a:rPr lang="en-US" altLang="zh-CN" sz="100" kern="0" dirty="0">
                <a:solidFill>
                  <a:sysClr val="window" lastClr="FFFFFF"/>
                </a:solidFill>
                <a:latin typeface="Calibri"/>
                <a:ea typeface="宋体"/>
              </a:rPr>
              <a:t>www.1ppt.com/jiaoan/               </a:t>
            </a:r>
          </a:p>
          <a:p>
            <a:pPr defTabSz="685800">
              <a:defRPr/>
            </a:pPr>
            <a:r>
              <a:rPr lang="en-US" altLang="zh-CN" sz="100" kern="0" dirty="0">
                <a:solidFill>
                  <a:sysClr val="window" lastClr="FFFFFF"/>
                </a:solidFill>
                <a:latin typeface="Calibri"/>
                <a:ea typeface="宋体"/>
              </a:rPr>
              <a:t>PPT</a:t>
            </a:r>
            <a:r>
              <a:rPr lang="zh-CN" altLang="en-US" sz="100" kern="0" dirty="0">
                <a:solidFill>
                  <a:sysClr val="window" lastClr="FFFFFF"/>
                </a:solidFill>
                <a:latin typeface="Calibri"/>
                <a:ea typeface="宋体"/>
              </a:rPr>
              <a:t>论坛：</a:t>
            </a:r>
            <a:r>
              <a:rPr lang="en-US" altLang="zh-CN" sz="100" kern="0" dirty="0">
                <a:solidFill>
                  <a:sysClr val="window" lastClr="FFFFFF"/>
                </a:solidFill>
                <a:latin typeface="Calibri"/>
                <a:ea typeface="宋体"/>
              </a:rPr>
              <a:t>www.1ppt.cn                                     PPT</a:t>
            </a:r>
            <a:r>
              <a:rPr lang="zh-CN" altLang="en-US" sz="100" kern="0" dirty="0">
                <a:solidFill>
                  <a:sysClr val="window" lastClr="FFFFFF"/>
                </a:solidFill>
                <a:latin typeface="Calibri"/>
                <a:ea typeface="宋体"/>
              </a:rPr>
              <a:t>课件：</a:t>
            </a:r>
            <a:r>
              <a:rPr lang="en-US" altLang="zh-CN" sz="100" kern="0" dirty="0">
                <a:solidFill>
                  <a:sysClr val="window" lastClr="FFFFFF"/>
                </a:solidFill>
                <a:latin typeface="Calibri"/>
                <a:ea typeface="宋体"/>
              </a:rPr>
              <a:t>www.1ppt.com/kejian/ </a:t>
            </a:r>
          </a:p>
          <a:p>
            <a:pPr defTabSz="685800">
              <a:defRPr/>
            </a:pPr>
            <a:r>
              <a:rPr lang="zh-CN" altLang="en-US" sz="100" kern="0" dirty="0">
                <a:solidFill>
                  <a:sysClr val="window" lastClr="FFFFFF"/>
                </a:solidFill>
                <a:latin typeface="Calibri"/>
                <a:ea typeface="宋体"/>
              </a:rPr>
              <a:t>语文课件：</a:t>
            </a:r>
            <a:r>
              <a:rPr lang="en-US" altLang="zh-CN" sz="100" kern="0" dirty="0">
                <a:solidFill>
                  <a:sysClr val="window" lastClr="FFFFFF"/>
                </a:solidFill>
                <a:latin typeface="Calibri"/>
                <a:ea typeface="宋体"/>
              </a:rPr>
              <a:t>www.1ppt.com/kejian/yuwen/    </a:t>
            </a:r>
            <a:r>
              <a:rPr lang="zh-CN" altLang="en-US" sz="100" kern="0" dirty="0">
                <a:solidFill>
                  <a:sysClr val="window" lastClr="FFFFFF"/>
                </a:solidFill>
                <a:latin typeface="Calibri"/>
                <a:ea typeface="宋体"/>
              </a:rPr>
              <a:t>数学课件：</a:t>
            </a:r>
            <a:r>
              <a:rPr lang="en-US" altLang="zh-CN" sz="100" kern="0" dirty="0">
                <a:solidFill>
                  <a:sysClr val="window" lastClr="FFFFFF"/>
                </a:solidFill>
                <a:latin typeface="Calibri"/>
                <a:ea typeface="宋体"/>
              </a:rPr>
              <a:t>www.1ppt.com/kejian/shuxue/ </a:t>
            </a:r>
          </a:p>
          <a:p>
            <a:pPr defTabSz="685800">
              <a:defRPr/>
            </a:pPr>
            <a:r>
              <a:rPr lang="zh-CN" altLang="en-US" sz="100" kern="0" dirty="0">
                <a:solidFill>
                  <a:sysClr val="window" lastClr="FFFFFF"/>
                </a:solidFill>
                <a:latin typeface="Calibri"/>
                <a:ea typeface="宋体"/>
              </a:rPr>
              <a:t>英语课件：</a:t>
            </a:r>
            <a:r>
              <a:rPr lang="en-US" altLang="zh-CN" sz="100" kern="0" dirty="0">
                <a:solidFill>
                  <a:sysClr val="window" lastClr="FFFFFF"/>
                </a:solidFill>
                <a:latin typeface="Calibri"/>
                <a:ea typeface="宋体"/>
              </a:rPr>
              <a:t>www.1ppt.com/kejian/yingyu/    </a:t>
            </a:r>
            <a:r>
              <a:rPr lang="zh-CN" altLang="en-US" sz="100" kern="0" dirty="0">
                <a:solidFill>
                  <a:sysClr val="window" lastClr="FFFFFF"/>
                </a:solidFill>
                <a:latin typeface="Calibri"/>
                <a:ea typeface="宋体"/>
              </a:rPr>
              <a:t>美术课件：</a:t>
            </a:r>
            <a:r>
              <a:rPr lang="en-US" altLang="zh-CN" sz="100" kern="0" dirty="0">
                <a:solidFill>
                  <a:sysClr val="window" lastClr="FFFFFF"/>
                </a:solidFill>
                <a:latin typeface="Calibri"/>
                <a:ea typeface="宋体"/>
              </a:rPr>
              <a:t>www.1ppt.com/kejian/meishu/ </a:t>
            </a:r>
          </a:p>
          <a:p>
            <a:pPr defTabSz="685800">
              <a:defRPr/>
            </a:pPr>
            <a:r>
              <a:rPr lang="zh-CN" altLang="en-US" sz="100" kern="0" dirty="0">
                <a:solidFill>
                  <a:sysClr val="window" lastClr="FFFFFF"/>
                </a:solidFill>
                <a:latin typeface="Calibri"/>
                <a:ea typeface="宋体"/>
              </a:rPr>
              <a:t>科学课件：</a:t>
            </a:r>
            <a:r>
              <a:rPr lang="en-US" altLang="zh-CN" sz="100" kern="0" dirty="0">
                <a:solidFill>
                  <a:sysClr val="window" lastClr="FFFFFF"/>
                </a:solidFill>
                <a:latin typeface="Calibri"/>
                <a:ea typeface="宋体"/>
              </a:rPr>
              <a:t>www.1ppt.com/kejian/kexue/     </a:t>
            </a:r>
            <a:r>
              <a:rPr lang="zh-CN" altLang="en-US" sz="100" kern="0" dirty="0">
                <a:solidFill>
                  <a:sysClr val="window" lastClr="FFFFFF"/>
                </a:solidFill>
                <a:latin typeface="Calibri"/>
                <a:ea typeface="宋体"/>
              </a:rPr>
              <a:t>物理课件：</a:t>
            </a:r>
            <a:r>
              <a:rPr lang="en-US" altLang="zh-CN" sz="100" kern="0" dirty="0">
                <a:solidFill>
                  <a:sysClr val="window" lastClr="FFFFFF"/>
                </a:solidFill>
                <a:latin typeface="Calibri"/>
                <a:ea typeface="宋体"/>
              </a:rPr>
              <a:t>www.1ppt.com/kejian/wuli/ </a:t>
            </a:r>
          </a:p>
          <a:p>
            <a:pPr defTabSz="685800">
              <a:defRPr/>
            </a:pPr>
            <a:r>
              <a:rPr lang="zh-CN" altLang="en-US" sz="100" kern="0" dirty="0">
                <a:solidFill>
                  <a:sysClr val="window" lastClr="FFFFFF"/>
                </a:solidFill>
                <a:latin typeface="Calibri"/>
                <a:ea typeface="宋体"/>
              </a:rPr>
              <a:t>化学课件：</a:t>
            </a:r>
            <a:r>
              <a:rPr lang="en-US" altLang="zh-CN" sz="100" kern="0" dirty="0">
                <a:solidFill>
                  <a:sysClr val="window" lastClr="FFFFFF"/>
                </a:solidFill>
                <a:latin typeface="Calibri"/>
                <a:ea typeface="宋体"/>
              </a:rPr>
              <a:t>www.1ppt.com/kejian/huaxue/  </a:t>
            </a:r>
            <a:r>
              <a:rPr lang="zh-CN" altLang="en-US" sz="100" kern="0" dirty="0">
                <a:solidFill>
                  <a:sysClr val="window" lastClr="FFFFFF"/>
                </a:solidFill>
                <a:latin typeface="Calibri"/>
                <a:ea typeface="宋体"/>
              </a:rPr>
              <a:t>生物课件：</a:t>
            </a:r>
            <a:r>
              <a:rPr lang="en-US" altLang="zh-CN" sz="100" kern="0" dirty="0">
                <a:solidFill>
                  <a:sysClr val="window" lastClr="FFFFFF"/>
                </a:solidFill>
                <a:latin typeface="Calibri"/>
                <a:ea typeface="宋体"/>
              </a:rPr>
              <a:t>www.1ppt.com/kejian/shengwu/ </a:t>
            </a:r>
          </a:p>
          <a:p>
            <a:pPr defTabSz="685800">
              <a:defRPr/>
            </a:pPr>
            <a:r>
              <a:rPr lang="zh-CN" altLang="en-US" sz="100" kern="0" dirty="0">
                <a:solidFill>
                  <a:sysClr val="window" lastClr="FFFFFF"/>
                </a:solidFill>
                <a:latin typeface="Calibri"/>
                <a:ea typeface="宋体"/>
              </a:rPr>
              <a:t>地理课件：</a:t>
            </a:r>
            <a:r>
              <a:rPr lang="en-US" altLang="zh-CN" sz="100" kern="0" dirty="0">
                <a:solidFill>
                  <a:sysClr val="window" lastClr="FFFFFF"/>
                </a:solidFill>
                <a:latin typeface="Calibri"/>
                <a:ea typeface="宋体"/>
              </a:rPr>
              <a:t>www.1ppt.com/kejian/dili/          </a:t>
            </a:r>
            <a:r>
              <a:rPr lang="zh-CN" altLang="en-US" sz="100" kern="0" dirty="0">
                <a:solidFill>
                  <a:sysClr val="window" lastClr="FFFFFF"/>
                </a:solidFill>
                <a:latin typeface="Calibri"/>
                <a:ea typeface="宋体"/>
              </a:rPr>
              <a:t>历史课件：</a:t>
            </a:r>
            <a:r>
              <a:rPr lang="en-US" altLang="zh-CN" sz="100" kern="0" dirty="0">
                <a:solidFill>
                  <a:sysClr val="window" lastClr="FFFFFF"/>
                </a:solidFill>
                <a:latin typeface="Calibri"/>
                <a:ea typeface="宋体"/>
              </a:rPr>
              <a:t>www.1ppt.com/kejian/lishi/        </a:t>
            </a:r>
          </a:p>
        </p:txBody>
      </p:sp>
      <p:sp>
        <p:nvSpPr>
          <p:cNvPr id="6" name="TextBox 5"/>
          <p:cNvSpPr txBox="1"/>
          <p:nvPr/>
        </p:nvSpPr>
        <p:spPr>
          <a:xfrm>
            <a:off x="3329862" y="932116"/>
            <a:ext cx="2754306" cy="415498"/>
          </a:xfrm>
          <a:prstGeom prst="rect">
            <a:avLst/>
          </a:prstGeom>
          <a:noFill/>
        </p:spPr>
        <p:txBody>
          <a:bodyPr wrap="square" rtlCol="0">
            <a:spAutoFit/>
          </a:bodyPr>
          <a:lstStyle/>
          <a:p>
            <a:pPr algn="ctr"/>
            <a:r>
              <a:rPr lang="en-US" altLang="zh-CN" sz="2100" dirty="0">
                <a:solidFill>
                  <a:schemeClr val="bg1"/>
                </a:solidFill>
                <a:latin typeface="Arial" charset="0"/>
                <a:ea typeface="Arial" charset="0"/>
                <a:cs typeface="Arial" charset="0"/>
              </a:rPr>
              <a:t>MAIN CONTENTS</a:t>
            </a:r>
            <a:endParaRPr lang="zh-CN" altLang="en-US" sz="2100" dirty="0">
              <a:solidFill>
                <a:schemeClr val="bg1"/>
              </a:solidFill>
              <a:latin typeface="Arial" charset="0"/>
              <a:ea typeface="Arial" charset="0"/>
              <a:cs typeface="Arial" charset="0"/>
            </a:endParaRPr>
          </a:p>
        </p:txBody>
      </p:sp>
      <p:sp>
        <p:nvSpPr>
          <p:cNvPr id="2" name="矩形 1"/>
          <p:cNvSpPr/>
          <p:nvPr/>
        </p:nvSpPr>
        <p:spPr>
          <a:xfrm>
            <a:off x="2362152" y="1419622"/>
            <a:ext cx="643570" cy="570025"/>
          </a:xfrm>
          <a:prstGeom prst="rect">
            <a:avLst/>
          </a:prstGeom>
          <a:solidFill>
            <a:srgbClr val="91D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t>1</a:t>
            </a:r>
            <a:endParaRPr lang="zh-CN" altLang="en-US" sz="2400" dirty="0"/>
          </a:p>
        </p:txBody>
      </p:sp>
      <p:sp>
        <p:nvSpPr>
          <p:cNvPr id="4" name="矩形 3"/>
          <p:cNvSpPr/>
          <p:nvPr/>
        </p:nvSpPr>
        <p:spPr>
          <a:xfrm>
            <a:off x="3170130" y="1419622"/>
            <a:ext cx="3651732" cy="570025"/>
          </a:xfrm>
          <a:prstGeom prst="rect">
            <a:avLst/>
          </a:prstGeom>
          <a:solidFill>
            <a:srgbClr val="00C5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100" dirty="0"/>
              <a:t>Gesture</a:t>
            </a:r>
            <a:endParaRPr lang="zh-CN" altLang="en-US" sz="2100" dirty="0"/>
          </a:p>
        </p:txBody>
      </p:sp>
      <p:sp>
        <p:nvSpPr>
          <p:cNvPr id="10" name="矩形 9"/>
          <p:cNvSpPr/>
          <p:nvPr/>
        </p:nvSpPr>
        <p:spPr>
          <a:xfrm>
            <a:off x="2362152" y="2230936"/>
            <a:ext cx="643570" cy="57002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t>2</a:t>
            </a:r>
            <a:endParaRPr lang="zh-CN" altLang="en-US" sz="2400" dirty="0"/>
          </a:p>
        </p:txBody>
      </p:sp>
      <p:sp>
        <p:nvSpPr>
          <p:cNvPr id="11" name="矩形 10"/>
          <p:cNvSpPr/>
          <p:nvPr/>
        </p:nvSpPr>
        <p:spPr>
          <a:xfrm>
            <a:off x="3188418" y="3847233"/>
            <a:ext cx="3651732" cy="57002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100" dirty="0"/>
              <a:t>Personal Space</a:t>
            </a:r>
            <a:endParaRPr lang="zh-CN" altLang="en-US" sz="2100" dirty="0"/>
          </a:p>
        </p:txBody>
      </p:sp>
      <p:sp>
        <p:nvSpPr>
          <p:cNvPr id="8" name="矩形 10"/>
          <p:cNvSpPr/>
          <p:nvPr/>
        </p:nvSpPr>
        <p:spPr>
          <a:xfrm>
            <a:off x="3170130" y="2230936"/>
            <a:ext cx="3651732" cy="57002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100" dirty="0"/>
              <a:t>High and Low Context Cultures</a:t>
            </a:r>
            <a:endParaRPr lang="zh-CN" altLang="en-US" sz="2100" dirty="0"/>
          </a:p>
        </p:txBody>
      </p:sp>
      <p:sp>
        <p:nvSpPr>
          <p:cNvPr id="12" name="矩形 3"/>
          <p:cNvSpPr/>
          <p:nvPr/>
        </p:nvSpPr>
        <p:spPr>
          <a:xfrm>
            <a:off x="3186132" y="3047133"/>
            <a:ext cx="3651732" cy="570025"/>
          </a:xfrm>
          <a:prstGeom prst="rect">
            <a:avLst/>
          </a:prstGeom>
          <a:solidFill>
            <a:srgbClr val="00C5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100" dirty="0"/>
              <a:t>Facial Expression</a:t>
            </a:r>
            <a:endParaRPr lang="zh-CN" altLang="en-US" sz="2100" dirty="0"/>
          </a:p>
        </p:txBody>
      </p:sp>
      <p:sp>
        <p:nvSpPr>
          <p:cNvPr id="13" name="矩形 9"/>
          <p:cNvSpPr/>
          <p:nvPr/>
        </p:nvSpPr>
        <p:spPr>
          <a:xfrm>
            <a:off x="2378154" y="3847233"/>
            <a:ext cx="643570" cy="57002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t>4</a:t>
            </a:r>
            <a:endParaRPr lang="zh-CN" altLang="en-US" sz="2400" dirty="0"/>
          </a:p>
        </p:txBody>
      </p:sp>
      <p:sp>
        <p:nvSpPr>
          <p:cNvPr id="14" name="矩形 1"/>
          <p:cNvSpPr/>
          <p:nvPr/>
        </p:nvSpPr>
        <p:spPr>
          <a:xfrm>
            <a:off x="2348436" y="3049419"/>
            <a:ext cx="643570" cy="570025"/>
          </a:xfrm>
          <a:prstGeom prst="rect">
            <a:avLst/>
          </a:prstGeom>
          <a:solidFill>
            <a:srgbClr val="91D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t>3</a:t>
            </a:r>
            <a:endParaRPr lang="zh-CN" altLang="en-US" sz="2400"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44666" y="4515966"/>
            <a:ext cx="2571750" cy="5309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096973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0" y="1654572"/>
            <a:ext cx="1979712" cy="936104"/>
          </a:xfrm>
          <a:prstGeom prst="rect">
            <a:avLst/>
          </a:prstGeom>
          <a:solidFill>
            <a:srgbClr val="91D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6101473" y="1654572"/>
            <a:ext cx="1979712" cy="936104"/>
          </a:xfrm>
          <a:prstGeom prst="rect">
            <a:avLst/>
          </a:prstGeom>
          <a:solidFill>
            <a:srgbClr val="91D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6115608" y="2730707"/>
            <a:ext cx="1979712" cy="936104"/>
          </a:xfrm>
          <a:prstGeom prst="rect">
            <a:avLst/>
          </a:prstGeom>
          <a:solidFill>
            <a:srgbClr val="FF47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0" y="2730707"/>
            <a:ext cx="1979712" cy="936104"/>
          </a:xfrm>
          <a:prstGeom prst="rect">
            <a:avLst/>
          </a:prstGeom>
          <a:solidFill>
            <a:srgbClr val="FF47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2038536" y="2730707"/>
            <a:ext cx="1979712" cy="936104"/>
          </a:xfrm>
          <a:prstGeom prst="rect">
            <a:avLst/>
          </a:prstGeom>
          <a:solidFill>
            <a:srgbClr val="00C5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4077072" y="2730707"/>
            <a:ext cx="1979712" cy="936104"/>
          </a:xfrm>
          <a:prstGeom prst="rect">
            <a:avLst/>
          </a:prstGeom>
          <a:solidFill>
            <a:srgbClr val="FFA0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8135298" y="1654572"/>
            <a:ext cx="1008702" cy="936104"/>
          </a:xfrm>
          <a:prstGeom prst="rect">
            <a:avLst/>
          </a:prstGeom>
          <a:solidFill>
            <a:srgbClr val="00C5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8154144" y="2730707"/>
            <a:ext cx="989856" cy="936104"/>
          </a:xfrm>
          <a:prstGeom prst="rect">
            <a:avLst/>
          </a:prstGeom>
          <a:solidFill>
            <a:srgbClr val="FFA0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TextBox 21"/>
          <p:cNvSpPr txBox="1"/>
          <p:nvPr/>
        </p:nvSpPr>
        <p:spPr>
          <a:xfrm>
            <a:off x="1224053" y="633341"/>
            <a:ext cx="6599242" cy="1015663"/>
          </a:xfrm>
          <a:prstGeom prst="rect">
            <a:avLst/>
          </a:prstGeom>
          <a:noFill/>
        </p:spPr>
        <p:txBody>
          <a:bodyPr wrap="none" rtlCol="0">
            <a:spAutoFit/>
          </a:bodyPr>
          <a:lstStyle/>
          <a:p>
            <a:r>
              <a:rPr lang="en-US" altLang="zh-CN" sz="6000">
                <a:solidFill>
                  <a:schemeClr val="bg1"/>
                </a:solidFill>
                <a:latin typeface="Arial" charset="0"/>
                <a:ea typeface="Arial" charset="0"/>
                <a:cs typeface="Arial" charset="0"/>
              </a:rPr>
              <a:t>Perception of Time</a:t>
            </a:r>
            <a:endParaRPr lang="zh-CN" altLang="en-US" sz="6000" dirty="0">
              <a:solidFill>
                <a:schemeClr val="bg1"/>
              </a:solidFill>
              <a:latin typeface="Arial" charset="0"/>
              <a:ea typeface="Arial" charset="0"/>
              <a:cs typeface="Arial" charset="0"/>
            </a:endParaRPr>
          </a:p>
        </p:txBody>
      </p:sp>
    </p:spTree>
    <p:extLst>
      <p:ext uri="{BB962C8B-B14F-4D97-AF65-F5344CB8AC3E}">
        <p14:creationId xmlns:p14="http://schemas.microsoft.com/office/powerpoint/2010/main" val="17508074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a:off x="2699792" y="1800013"/>
            <a:ext cx="735006" cy="241289"/>
          </a:xfrm>
          <a:prstGeom prst="rect">
            <a:avLst/>
          </a:prstGeom>
          <a:noFill/>
          <a:ln w="25400" cap="flat"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PPT</a:t>
            </a:r>
            <a:r>
              <a:rPr kumimoji="0" lang="zh-CN" altLang="en-US" sz="100" b="0" i="0" u="none" strike="noStrike" kern="0" cap="none" spc="0" normalizeH="0" baseline="0" noProof="0" dirty="0">
                <a:ln>
                  <a:noFill/>
                </a:ln>
                <a:solidFill>
                  <a:sysClr val="window" lastClr="FFFFFF"/>
                </a:solidFill>
                <a:effectLst/>
                <a:uLnTx/>
                <a:uFillTx/>
                <a:latin typeface="Calibri"/>
                <a:ea typeface="宋体"/>
                <a:cs typeface="+mn-cs"/>
              </a:rPr>
              <a:t>模板：</a:t>
            </a: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www.1ppt.com/moban/                  PPT</a:t>
            </a:r>
            <a:r>
              <a:rPr kumimoji="0" lang="zh-CN" altLang="en-US" sz="100" b="0" i="0" u="none" strike="noStrike" kern="0" cap="none" spc="0" normalizeH="0" baseline="0" noProof="0" dirty="0">
                <a:ln>
                  <a:noFill/>
                </a:ln>
                <a:solidFill>
                  <a:sysClr val="window" lastClr="FFFFFF"/>
                </a:solidFill>
                <a:effectLst/>
                <a:uLnTx/>
                <a:uFillTx/>
                <a:latin typeface="Calibri"/>
                <a:ea typeface="宋体"/>
                <a:cs typeface="+mn-cs"/>
              </a:rPr>
              <a:t>素材：</a:t>
            </a: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PPT</a:t>
            </a:r>
            <a:r>
              <a:rPr kumimoji="0" lang="zh-CN" altLang="en-US" sz="100" b="0" i="0" u="none" strike="noStrike" kern="0" cap="none" spc="0" normalizeH="0" baseline="0" noProof="0" dirty="0">
                <a:ln>
                  <a:noFill/>
                </a:ln>
                <a:solidFill>
                  <a:sysClr val="window" lastClr="FFFFFF"/>
                </a:solidFill>
                <a:effectLst/>
                <a:uLnTx/>
                <a:uFillTx/>
                <a:latin typeface="Calibri"/>
                <a:ea typeface="宋体"/>
                <a:cs typeface="+mn-cs"/>
              </a:rPr>
              <a:t>背景：</a:t>
            </a: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www.1ppt.com/beijing/                   PPT</a:t>
            </a:r>
            <a:r>
              <a:rPr kumimoji="0" lang="zh-CN" altLang="en-US" sz="100" b="0" i="0" u="none" strike="noStrike" kern="0" cap="none" spc="0" normalizeH="0" baseline="0" noProof="0" dirty="0">
                <a:ln>
                  <a:noFill/>
                </a:ln>
                <a:solidFill>
                  <a:sysClr val="window" lastClr="FFFFFF"/>
                </a:solidFill>
                <a:effectLst/>
                <a:uLnTx/>
                <a:uFillTx/>
                <a:latin typeface="Calibri"/>
                <a:ea typeface="宋体"/>
                <a:cs typeface="+mn-cs"/>
              </a:rPr>
              <a:t>图表：</a:t>
            </a: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PPT</a:t>
            </a:r>
            <a:r>
              <a:rPr kumimoji="0" lang="zh-CN" altLang="en-US" sz="100" b="0" i="0" u="none" strike="noStrike" kern="0" cap="none" spc="0" normalizeH="0" baseline="0" noProof="0" dirty="0">
                <a:ln>
                  <a:noFill/>
                </a:ln>
                <a:solidFill>
                  <a:sysClr val="window" lastClr="FFFFFF"/>
                </a:solidFill>
                <a:effectLst/>
                <a:uLnTx/>
                <a:uFillTx/>
                <a:latin typeface="Calibri"/>
                <a:ea typeface="宋体"/>
                <a:cs typeface="+mn-cs"/>
              </a:rPr>
              <a:t>下载：</a:t>
            </a: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www.1ppt.com/xiazai/                     PPT</a:t>
            </a:r>
            <a:r>
              <a:rPr kumimoji="0" lang="zh-CN" altLang="en-US" sz="100" b="0" i="0" u="none" strike="noStrike" kern="0" cap="none" spc="0" normalizeH="0" baseline="0" noProof="0" dirty="0">
                <a:ln>
                  <a:noFill/>
                </a:ln>
                <a:solidFill>
                  <a:sysClr val="window" lastClr="FFFFFF"/>
                </a:solidFill>
                <a:effectLst/>
                <a:uLnTx/>
                <a:uFillTx/>
                <a:latin typeface="Calibri"/>
                <a:ea typeface="宋体"/>
                <a:cs typeface="+mn-cs"/>
              </a:rPr>
              <a:t>教程： </a:t>
            </a: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latin typeface="Calibri"/>
                <a:ea typeface="宋体"/>
                <a:cs typeface="+mn-cs"/>
              </a:rPr>
              <a:t>资料下载：</a:t>
            </a: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www.1ppt.com/ziliao/                   </a:t>
            </a:r>
            <a:r>
              <a:rPr kumimoji="0" lang="zh-CN" altLang="en-US" sz="100" b="0" i="0" u="none" strike="noStrike" kern="0" cap="none" spc="0" normalizeH="0" baseline="0" noProof="0" dirty="0">
                <a:ln>
                  <a:noFill/>
                </a:ln>
                <a:solidFill>
                  <a:sysClr val="window" lastClr="FFFFFF"/>
                </a:solidFill>
                <a:effectLst/>
                <a:uLnTx/>
                <a:uFillTx/>
                <a:latin typeface="Calibri"/>
                <a:ea typeface="宋体"/>
                <a:cs typeface="+mn-cs"/>
              </a:rPr>
              <a:t>范文下载：</a:t>
            </a: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www.1ppt.com/fanwen/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latin typeface="Calibri"/>
                <a:ea typeface="宋体"/>
                <a:cs typeface="+mn-cs"/>
              </a:rPr>
              <a:t>试卷下载：</a:t>
            </a: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www.1ppt.com/shiti/                     </a:t>
            </a:r>
            <a:r>
              <a:rPr kumimoji="0" lang="zh-CN" altLang="en-US" sz="100" b="0" i="0" u="none" strike="noStrike" kern="0" cap="none" spc="0" normalizeH="0" baseline="0" noProof="0" dirty="0">
                <a:ln>
                  <a:noFill/>
                </a:ln>
                <a:solidFill>
                  <a:sysClr val="window" lastClr="FFFFFF"/>
                </a:solidFill>
                <a:effectLst/>
                <a:uLnTx/>
                <a:uFillTx/>
                <a:latin typeface="Calibri"/>
                <a:ea typeface="宋体"/>
                <a:cs typeface="+mn-cs"/>
              </a:rPr>
              <a:t>教案下载：</a:t>
            </a: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www.1ppt.com/jiaoan/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PPT</a:t>
            </a:r>
            <a:r>
              <a:rPr kumimoji="0" lang="zh-CN" altLang="en-US" sz="100" b="0" i="0" u="none" strike="noStrike" kern="0" cap="none" spc="0" normalizeH="0" baseline="0" noProof="0" dirty="0">
                <a:ln>
                  <a:noFill/>
                </a:ln>
                <a:solidFill>
                  <a:sysClr val="window" lastClr="FFFFFF"/>
                </a:solidFill>
                <a:effectLst/>
                <a:uLnTx/>
                <a:uFillTx/>
                <a:latin typeface="Calibri"/>
                <a:ea typeface="宋体"/>
                <a:cs typeface="+mn-cs"/>
              </a:rPr>
              <a:t>论坛：</a:t>
            </a: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www.1ppt.cn                                     PPT</a:t>
            </a:r>
            <a:r>
              <a:rPr kumimoji="0" lang="zh-CN" altLang="en-US" sz="100" b="0" i="0" u="none" strike="noStrike" kern="0" cap="none" spc="0" normalizeH="0" baseline="0" noProof="0" dirty="0">
                <a:ln>
                  <a:noFill/>
                </a:ln>
                <a:solidFill>
                  <a:sysClr val="window" lastClr="FFFFFF"/>
                </a:solidFill>
                <a:effectLst/>
                <a:uLnTx/>
                <a:uFillTx/>
                <a:latin typeface="Calibri"/>
                <a:ea typeface="宋体"/>
                <a:cs typeface="+mn-cs"/>
              </a:rPr>
              <a:t>课件：</a:t>
            </a: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latin typeface="Calibri"/>
                <a:ea typeface="宋体"/>
                <a:cs typeface="+mn-cs"/>
              </a:rPr>
              <a:t>语文课件：</a:t>
            </a: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www.1ppt.com/kejian/yuwen/    </a:t>
            </a:r>
            <a:r>
              <a:rPr kumimoji="0" lang="zh-CN" altLang="en-US" sz="100" b="0" i="0" u="none" strike="noStrike" kern="0" cap="none" spc="0" normalizeH="0" baseline="0" noProof="0" dirty="0">
                <a:ln>
                  <a:noFill/>
                </a:ln>
                <a:solidFill>
                  <a:sysClr val="window" lastClr="FFFFFF"/>
                </a:solidFill>
                <a:effectLst/>
                <a:uLnTx/>
                <a:uFillTx/>
                <a:latin typeface="Calibri"/>
                <a:ea typeface="宋体"/>
                <a:cs typeface="+mn-cs"/>
              </a:rPr>
              <a:t>数学课件：</a:t>
            </a: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www.1ppt.com/kejian/shuxue/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latin typeface="Calibri"/>
                <a:ea typeface="宋体"/>
                <a:cs typeface="+mn-cs"/>
              </a:rPr>
              <a:t>英语课件：</a:t>
            </a: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www.1ppt.com/kejian/yingyu/    </a:t>
            </a:r>
            <a:r>
              <a:rPr kumimoji="0" lang="zh-CN" altLang="en-US" sz="100" b="0" i="0" u="none" strike="noStrike" kern="0" cap="none" spc="0" normalizeH="0" baseline="0" noProof="0" dirty="0">
                <a:ln>
                  <a:noFill/>
                </a:ln>
                <a:solidFill>
                  <a:sysClr val="window" lastClr="FFFFFF"/>
                </a:solidFill>
                <a:effectLst/>
                <a:uLnTx/>
                <a:uFillTx/>
                <a:latin typeface="Calibri"/>
                <a:ea typeface="宋体"/>
                <a:cs typeface="+mn-cs"/>
              </a:rPr>
              <a:t>美术课件：</a:t>
            </a: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www.1ppt.com/kejian/meishu/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latin typeface="Calibri"/>
                <a:ea typeface="宋体"/>
                <a:cs typeface="+mn-cs"/>
              </a:rPr>
              <a:t>科学课件：</a:t>
            </a: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www.1ppt.com/kejian/kexue/     </a:t>
            </a:r>
            <a:r>
              <a:rPr kumimoji="0" lang="zh-CN" altLang="en-US" sz="100" b="0" i="0" u="none" strike="noStrike" kern="0" cap="none" spc="0" normalizeH="0" baseline="0" noProof="0" dirty="0">
                <a:ln>
                  <a:noFill/>
                </a:ln>
                <a:solidFill>
                  <a:sysClr val="window" lastClr="FFFFFF"/>
                </a:solidFill>
                <a:effectLst/>
                <a:uLnTx/>
                <a:uFillTx/>
                <a:latin typeface="Calibri"/>
                <a:ea typeface="宋体"/>
                <a:cs typeface="+mn-cs"/>
              </a:rPr>
              <a:t>物理课件：</a:t>
            </a: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www.1ppt.com/kejian/wuli/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latin typeface="Calibri"/>
                <a:ea typeface="宋体"/>
                <a:cs typeface="+mn-cs"/>
              </a:rPr>
              <a:t>化学课件：</a:t>
            </a: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www.1ppt.com/kejian/huaxue/  </a:t>
            </a:r>
            <a:r>
              <a:rPr kumimoji="0" lang="zh-CN" altLang="en-US" sz="100" b="0" i="0" u="none" strike="noStrike" kern="0" cap="none" spc="0" normalizeH="0" baseline="0" noProof="0" dirty="0">
                <a:ln>
                  <a:noFill/>
                </a:ln>
                <a:solidFill>
                  <a:sysClr val="window" lastClr="FFFFFF"/>
                </a:solidFill>
                <a:effectLst/>
                <a:uLnTx/>
                <a:uFillTx/>
                <a:latin typeface="Calibri"/>
                <a:ea typeface="宋体"/>
                <a:cs typeface="+mn-cs"/>
              </a:rPr>
              <a:t>生物课件：</a:t>
            </a: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www.1ppt.com/kejian/shengwu/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latin typeface="Calibri"/>
                <a:ea typeface="宋体"/>
                <a:cs typeface="+mn-cs"/>
              </a:rPr>
              <a:t>地理课件：</a:t>
            </a: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www.1ppt.com/kejian/dili/          </a:t>
            </a:r>
            <a:r>
              <a:rPr kumimoji="0" lang="zh-CN" altLang="en-US" sz="100" b="0" i="0" u="none" strike="noStrike" kern="0" cap="none" spc="0" normalizeH="0" baseline="0" noProof="0" dirty="0">
                <a:ln>
                  <a:noFill/>
                </a:ln>
                <a:solidFill>
                  <a:sysClr val="window" lastClr="FFFFFF"/>
                </a:solidFill>
                <a:effectLst/>
                <a:uLnTx/>
                <a:uFillTx/>
                <a:latin typeface="Calibri"/>
                <a:ea typeface="宋体"/>
                <a:cs typeface="+mn-cs"/>
              </a:rPr>
              <a:t>历史课件：</a:t>
            </a: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www.1ppt.com/kejian/lishi/        </a:t>
            </a:r>
          </a:p>
        </p:txBody>
      </p:sp>
      <p:sp>
        <p:nvSpPr>
          <p:cNvPr id="6" name="TextBox 5"/>
          <p:cNvSpPr txBox="1"/>
          <p:nvPr/>
        </p:nvSpPr>
        <p:spPr>
          <a:xfrm>
            <a:off x="2915816" y="555526"/>
            <a:ext cx="3672408" cy="523220"/>
          </a:xfrm>
          <a:prstGeom prst="rect">
            <a:avLst/>
          </a:prstGeom>
          <a:noFill/>
        </p:spPr>
        <p:txBody>
          <a:bodyPr wrap="square" rtlCol="0">
            <a:spAutoFit/>
          </a:bodyPr>
          <a:lstStyle/>
          <a:p>
            <a:pPr algn="ctr"/>
            <a:r>
              <a:rPr lang="en-US" altLang="zh-CN" sz="2800" dirty="0">
                <a:solidFill>
                  <a:schemeClr val="bg1"/>
                </a:solidFill>
                <a:latin typeface="Arial" charset="0"/>
                <a:ea typeface="Arial" charset="0"/>
                <a:cs typeface="Arial" charset="0"/>
              </a:rPr>
              <a:t>Perception of time</a:t>
            </a:r>
            <a:endParaRPr lang="zh-CN" altLang="en-US" sz="2800" dirty="0">
              <a:solidFill>
                <a:schemeClr val="bg1"/>
              </a:solidFill>
              <a:latin typeface="Arial" charset="0"/>
              <a:ea typeface="Arial" charset="0"/>
              <a:cs typeface="Arial" charset="0"/>
            </a:endParaRPr>
          </a:p>
        </p:txBody>
      </p:sp>
      <p:sp>
        <p:nvSpPr>
          <p:cNvPr id="2" name="矩形 1"/>
          <p:cNvSpPr/>
          <p:nvPr/>
        </p:nvSpPr>
        <p:spPr>
          <a:xfrm>
            <a:off x="1592008" y="1635646"/>
            <a:ext cx="858093" cy="570025"/>
          </a:xfrm>
          <a:prstGeom prst="rect">
            <a:avLst/>
          </a:prstGeom>
          <a:solidFill>
            <a:srgbClr val="91D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t>1</a:t>
            </a:r>
            <a:endParaRPr lang="zh-CN" altLang="en-US" sz="3200" dirty="0"/>
          </a:p>
        </p:txBody>
      </p:sp>
      <p:sp>
        <p:nvSpPr>
          <p:cNvPr id="4" name="矩形 3"/>
          <p:cNvSpPr/>
          <p:nvPr/>
        </p:nvSpPr>
        <p:spPr>
          <a:xfrm>
            <a:off x="2699792" y="1635646"/>
            <a:ext cx="4868976" cy="570025"/>
          </a:xfrm>
          <a:prstGeom prst="rect">
            <a:avLst/>
          </a:prstGeom>
          <a:solidFill>
            <a:srgbClr val="00C5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t>Linear</a:t>
            </a:r>
            <a:endParaRPr lang="zh-CN" altLang="en-US" sz="2800" dirty="0"/>
          </a:p>
        </p:txBody>
      </p:sp>
      <p:sp>
        <p:nvSpPr>
          <p:cNvPr id="10" name="矩形 9"/>
          <p:cNvSpPr/>
          <p:nvPr/>
        </p:nvSpPr>
        <p:spPr>
          <a:xfrm>
            <a:off x="1592008" y="2493412"/>
            <a:ext cx="858093" cy="57002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t>2</a:t>
            </a:r>
            <a:endParaRPr lang="zh-CN" altLang="en-US" sz="3200" dirty="0"/>
          </a:p>
        </p:txBody>
      </p:sp>
      <p:sp>
        <p:nvSpPr>
          <p:cNvPr id="11" name="矩形 10"/>
          <p:cNvSpPr/>
          <p:nvPr/>
        </p:nvSpPr>
        <p:spPr>
          <a:xfrm>
            <a:off x="2699792" y="2493412"/>
            <a:ext cx="4868976" cy="57002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t>Multi-Active</a:t>
            </a:r>
            <a:endParaRPr lang="zh-CN" altLang="en-US" sz="2800" dirty="0"/>
          </a:p>
        </p:txBody>
      </p:sp>
      <p:sp>
        <p:nvSpPr>
          <p:cNvPr id="8" name="矩形 9">
            <a:extLst>
              <a:ext uri="{FF2B5EF4-FFF2-40B4-BE49-F238E27FC236}">
                <a16:creationId xmlns:a16="http://schemas.microsoft.com/office/drawing/2014/main" id="{611C8007-637E-4D7E-AC6D-8FD1502497FF}"/>
              </a:ext>
            </a:extLst>
          </p:cNvPr>
          <p:cNvSpPr/>
          <p:nvPr/>
        </p:nvSpPr>
        <p:spPr>
          <a:xfrm>
            <a:off x="1610838" y="3335075"/>
            <a:ext cx="858093" cy="57002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t>3</a:t>
            </a:r>
            <a:endParaRPr lang="zh-CN" altLang="en-US" sz="3200" dirty="0"/>
          </a:p>
        </p:txBody>
      </p:sp>
      <p:sp>
        <p:nvSpPr>
          <p:cNvPr id="9" name="矩形 10">
            <a:extLst>
              <a:ext uri="{FF2B5EF4-FFF2-40B4-BE49-F238E27FC236}">
                <a16:creationId xmlns:a16="http://schemas.microsoft.com/office/drawing/2014/main" id="{955D3F6B-8BF6-46B4-94D5-6FFD16147D0C}"/>
              </a:ext>
            </a:extLst>
          </p:cNvPr>
          <p:cNvSpPr/>
          <p:nvPr/>
        </p:nvSpPr>
        <p:spPr>
          <a:xfrm>
            <a:off x="2718622" y="3335075"/>
            <a:ext cx="4868976" cy="57002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t>Cyclic</a:t>
            </a:r>
            <a:endParaRPr lang="zh-CN" altLang="en-US" sz="2800" dirty="0"/>
          </a:p>
        </p:txBody>
      </p:sp>
      <p:sp>
        <p:nvSpPr>
          <p:cNvPr id="12" name="矩形 9">
            <a:extLst>
              <a:ext uri="{FF2B5EF4-FFF2-40B4-BE49-F238E27FC236}">
                <a16:creationId xmlns:a16="http://schemas.microsoft.com/office/drawing/2014/main" id="{886FDA28-3264-4579-BA9A-E972C318B9AA}"/>
              </a:ext>
            </a:extLst>
          </p:cNvPr>
          <p:cNvSpPr/>
          <p:nvPr/>
        </p:nvSpPr>
        <p:spPr>
          <a:xfrm>
            <a:off x="1592008" y="1635643"/>
            <a:ext cx="858093" cy="57002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t>1</a:t>
            </a:r>
            <a:endParaRPr lang="zh-CN" altLang="en-US" sz="3200" dirty="0"/>
          </a:p>
        </p:txBody>
      </p:sp>
      <p:sp>
        <p:nvSpPr>
          <p:cNvPr id="13" name="矩形 10">
            <a:extLst>
              <a:ext uri="{FF2B5EF4-FFF2-40B4-BE49-F238E27FC236}">
                <a16:creationId xmlns:a16="http://schemas.microsoft.com/office/drawing/2014/main" id="{534402BD-6676-40B9-B1DD-477826C6AF74}"/>
              </a:ext>
            </a:extLst>
          </p:cNvPr>
          <p:cNvSpPr/>
          <p:nvPr/>
        </p:nvSpPr>
        <p:spPr>
          <a:xfrm>
            <a:off x="2699792" y="1635644"/>
            <a:ext cx="4868976" cy="57002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a:t>Linear</a:t>
            </a:r>
            <a:endParaRPr lang="zh-CN" altLang="en-US" sz="2800" dirty="0"/>
          </a:p>
        </p:txBody>
      </p:sp>
    </p:spTree>
    <p:extLst>
      <p:ext uri="{BB962C8B-B14F-4D97-AF65-F5344CB8AC3E}">
        <p14:creationId xmlns:p14="http://schemas.microsoft.com/office/powerpoint/2010/main" val="15481388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6"/>
          <a:stretch>
            <a:fillRect/>
          </a:stretch>
        </p:blipFill>
        <p:spPr>
          <a:xfrm>
            <a:off x="6377345" y="1946115"/>
            <a:ext cx="2465070" cy="2465070"/>
          </a:xfrm>
          <a:prstGeom prst="rect">
            <a:avLst/>
          </a:prstGeom>
        </p:spPr>
      </p:pic>
      <p:sp>
        <p:nvSpPr>
          <p:cNvPr id="2" name="Title 1"/>
          <p:cNvSpPr>
            <a:spLocks noGrp="1"/>
          </p:cNvSpPr>
          <p:nvPr>
            <p:ph type="title"/>
          </p:nvPr>
        </p:nvSpPr>
        <p:spPr/>
        <p:txBody>
          <a:bodyPr>
            <a:normAutofit fontScale="90000"/>
          </a:bodyPr>
          <a:lstStyle/>
          <a:p>
            <a:r>
              <a:rPr lang="en-US" dirty="0">
                <a:solidFill>
                  <a:schemeClr val="bg1"/>
                </a:solidFill>
              </a:rPr>
              <a:t>Linear vs Multi-Active vs Cyclic Time</a:t>
            </a:r>
          </a:p>
        </p:txBody>
      </p:sp>
      <p:pic>
        <p:nvPicPr>
          <p:cNvPr id="5" name="Picture 4"/>
          <p:cNvPicPr>
            <a:picLocks noChangeAspect="1"/>
          </p:cNvPicPr>
          <p:nvPr/>
        </p:nvPicPr>
        <p:blipFill>
          <a:blip r:embed="rId7"/>
          <a:stretch>
            <a:fillRect/>
          </a:stretch>
        </p:blipFill>
        <p:spPr>
          <a:xfrm>
            <a:off x="1043608" y="2678678"/>
            <a:ext cx="3543632" cy="2191652"/>
          </a:xfrm>
          <a:prstGeom prst="rect">
            <a:avLst/>
          </a:prstGeom>
        </p:spPr>
      </p:pic>
      <p:sp>
        <p:nvSpPr>
          <p:cNvPr id="6" name="Content Placeholder 2"/>
          <p:cNvSpPr txBox="1">
            <a:spLocks/>
          </p:cNvSpPr>
          <p:nvPr/>
        </p:nvSpPr>
        <p:spPr>
          <a:xfrm>
            <a:off x="800100" y="1779662"/>
            <a:ext cx="7543800" cy="288410"/>
          </a:xfrm>
          <a:prstGeom prst="rect">
            <a:avLst/>
          </a:prstGeom>
        </p:spPr>
        <p:txBody>
          <a:bodyPr vert="horz" lIns="68580" tIns="34290" rIns="68580" bIns="34290" rtlCol="0">
            <a:no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r>
              <a:rPr lang="en-US" sz="2000" dirty="0">
                <a:solidFill>
                  <a:schemeClr val="bg1"/>
                </a:solidFill>
              </a:rPr>
              <a:t>Do multiple activities at the same time</a:t>
            </a:r>
          </a:p>
        </p:txBody>
      </p:sp>
      <p:sp>
        <p:nvSpPr>
          <p:cNvPr id="7" name="Content Placeholder 2"/>
          <p:cNvSpPr txBox="1">
            <a:spLocks/>
          </p:cNvSpPr>
          <p:nvPr/>
        </p:nvSpPr>
        <p:spPr>
          <a:xfrm>
            <a:off x="800100" y="2139702"/>
            <a:ext cx="7543800" cy="313570"/>
          </a:xfrm>
          <a:prstGeom prst="rect">
            <a:avLst/>
          </a:prstGeom>
        </p:spPr>
        <p:txBody>
          <a:bodyPr vert="horz" lIns="68580" tIns="34290" rIns="68580" bIns="34290" rtlCol="0">
            <a:no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r>
              <a:rPr lang="en-US" sz="2000" dirty="0">
                <a:solidFill>
                  <a:schemeClr val="bg1"/>
                </a:solidFill>
              </a:rPr>
              <a:t>We will always face the same situation again in the future</a:t>
            </a:r>
          </a:p>
        </p:txBody>
      </p:sp>
      <p:pic>
        <p:nvPicPr>
          <p:cNvPr id="4" name="Picture 3"/>
          <p:cNvPicPr>
            <a:picLocks noChangeAspect="1"/>
          </p:cNvPicPr>
          <p:nvPr/>
        </p:nvPicPr>
        <p:blipFill>
          <a:blip r:embed="rId8"/>
          <a:stretch>
            <a:fillRect/>
          </a:stretch>
        </p:blipFill>
        <p:spPr>
          <a:xfrm>
            <a:off x="6196370" y="1745545"/>
            <a:ext cx="2674896" cy="2665640"/>
          </a:xfrm>
          <a:prstGeom prst="rect">
            <a:avLst/>
          </a:prstGeom>
        </p:spPr>
      </p:pic>
      <p:pic>
        <p:nvPicPr>
          <p:cNvPr id="9" name="Picture 8"/>
          <p:cNvPicPr>
            <a:picLocks noChangeAspect="1"/>
          </p:cNvPicPr>
          <p:nvPr/>
        </p:nvPicPr>
        <p:blipFill>
          <a:blip r:embed="rId9"/>
          <a:stretch>
            <a:fillRect/>
          </a:stretch>
        </p:blipFill>
        <p:spPr>
          <a:xfrm>
            <a:off x="6181922" y="1702799"/>
            <a:ext cx="2734271" cy="2734271"/>
          </a:xfrm>
          <a:prstGeom prst="rect">
            <a:avLst/>
          </a:prstGeom>
        </p:spPr>
      </p:pic>
      <p:pic>
        <p:nvPicPr>
          <p:cNvPr id="10" name="Sound 9">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10"/>
          <a:stretch>
            <a:fillRect/>
          </a:stretch>
        </p:blipFill>
        <p:spPr>
          <a:xfrm>
            <a:off x="8372475" y="4371975"/>
            <a:ext cx="609600" cy="609600"/>
          </a:xfrm>
          <a:prstGeom prst="rect">
            <a:avLst/>
          </a:prstGeom>
        </p:spPr>
      </p:pic>
      <p:sp>
        <p:nvSpPr>
          <p:cNvPr id="12" name="Content Placeholder 2"/>
          <p:cNvSpPr txBox="1">
            <a:spLocks/>
          </p:cNvSpPr>
          <p:nvPr/>
        </p:nvSpPr>
        <p:spPr>
          <a:xfrm>
            <a:off x="800100" y="1419622"/>
            <a:ext cx="7543800" cy="288410"/>
          </a:xfrm>
          <a:prstGeom prst="rect">
            <a:avLst/>
          </a:prstGeom>
        </p:spPr>
        <p:txBody>
          <a:bodyPr vert="horz" lIns="68580" tIns="34290" rIns="68580" bIns="34290" rtlCol="0">
            <a:no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r>
              <a:rPr lang="en-US" sz="2000" dirty="0">
                <a:solidFill>
                  <a:schemeClr val="bg1"/>
                </a:solidFill>
              </a:rPr>
              <a:t>Focus on their own task and their future ahead</a:t>
            </a:r>
          </a:p>
        </p:txBody>
      </p:sp>
    </p:spTree>
    <p:custDataLst>
      <p:tags r:id="rId1"/>
    </p:custDataLst>
    <p:extLst>
      <p:ext uri="{BB962C8B-B14F-4D97-AF65-F5344CB8AC3E}">
        <p14:creationId xmlns:p14="http://schemas.microsoft.com/office/powerpoint/2010/main" val="460118843"/>
      </p:ext>
    </p:extLst>
  </p:cSld>
  <p:clrMapOvr>
    <a:masterClrMapping/>
  </p:clrMapOvr>
  <mc:AlternateContent xmlns:mc="http://schemas.openxmlformats.org/markup-compatibility/2006" xmlns:p14="http://schemas.microsoft.com/office/powerpoint/2010/main">
    <mc:Choice Requires="p14">
      <p:transition spd="slow" p14:dur="2000" advTm="45983"/>
    </mc:Choice>
    <mc:Fallback xmlns="">
      <p:transition spd="slow" advTm="4598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dissolve">
                                      <p:cBhvr>
                                        <p:cTn id="11" dur="500"/>
                                        <p:tgtEl>
                                          <p:spTgt spid="8"/>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nodeType="click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dissolve">
                                      <p:cBhvr>
                                        <p:cTn id="16" dur="500"/>
                                        <p:tgtEl>
                                          <p:spTgt spid="4"/>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dissolve">
                                      <p:cBhvr>
                                        <p:cTn id="19" dur="500"/>
                                        <p:tgtEl>
                                          <p:spTgt spid="6"/>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nodeType="click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dissolve">
                                      <p:cBhvr>
                                        <p:cTn id="24" dur="500"/>
                                        <p:tgtEl>
                                          <p:spTgt spid="9"/>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dissolve">
                                      <p:cBhvr>
                                        <p:cTn id="27" dur="500"/>
                                        <p:tgtEl>
                                          <p:spTgt spid="7"/>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dissolve">
                                      <p:cBhvr>
                                        <p:cTn id="3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1" fill="hold" display="0">
                  <p:stCondLst>
                    <p:cond delay="indefinite"/>
                  </p:stCondLst>
                  <p:endCondLst>
                    <p:cond evt="onStopAudio" delay="0">
                      <p:tgtEl>
                        <p:sldTgt/>
                      </p:tgtEl>
                    </p:cond>
                  </p:endCondLst>
                </p:cTn>
                <p:tgtEl>
                  <p:spTgt spid="10"/>
                </p:tgtEl>
              </p:cMediaNode>
            </p:audio>
          </p:childTnLst>
        </p:cTn>
      </p:par>
    </p:tnLst>
    <p:bldLst>
      <p:bldP spid="6" grpId="0"/>
      <p:bldP spid="7" grpId="0"/>
      <p:bldP spid="1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solidFill>
              </a:rPr>
              <a:t>General perspectives to time</a:t>
            </a:r>
          </a:p>
        </p:txBody>
      </p:sp>
      <p:sp>
        <p:nvSpPr>
          <p:cNvPr id="3" name="Content Placeholder 2"/>
          <p:cNvSpPr>
            <a:spLocks noGrp="1"/>
          </p:cNvSpPr>
          <p:nvPr>
            <p:ph idx="1"/>
          </p:nvPr>
        </p:nvSpPr>
        <p:spPr/>
        <p:txBody>
          <a:bodyPr/>
          <a:lstStyle/>
          <a:p>
            <a:r>
              <a:rPr lang="en-US" sz="2400" dirty="0">
                <a:solidFill>
                  <a:schemeClr val="bg1"/>
                </a:solidFill>
              </a:rPr>
              <a:t>Case study:</a:t>
            </a:r>
          </a:p>
          <a:p>
            <a:pPr marL="462915" lvl="1" indent="-257175">
              <a:buFont typeface="+mj-lt"/>
              <a:buAutoNum type="arabicPeriod"/>
            </a:pPr>
            <a:r>
              <a:rPr lang="en-US" sz="1800" dirty="0">
                <a:solidFill>
                  <a:schemeClr val="bg1"/>
                </a:solidFill>
              </a:rPr>
              <a:t>America </a:t>
            </a:r>
          </a:p>
          <a:p>
            <a:pPr marL="462915" lvl="1" indent="-257175">
              <a:buFont typeface="+mj-lt"/>
              <a:buAutoNum type="arabicPeriod"/>
            </a:pPr>
            <a:r>
              <a:rPr lang="en-US" sz="1800" dirty="0">
                <a:solidFill>
                  <a:schemeClr val="bg1"/>
                </a:solidFill>
              </a:rPr>
              <a:t>Spain</a:t>
            </a:r>
          </a:p>
          <a:p>
            <a:pPr marL="462915" lvl="1" indent="-257175">
              <a:buFont typeface="+mj-lt"/>
              <a:buAutoNum type="arabicPeriod"/>
            </a:pPr>
            <a:r>
              <a:rPr lang="en-US" sz="1800" dirty="0">
                <a:solidFill>
                  <a:schemeClr val="bg1"/>
                </a:solidFill>
              </a:rPr>
              <a:t>Japan</a:t>
            </a:r>
          </a:p>
          <a:p>
            <a:pPr marL="462915" lvl="1" indent="-257175">
              <a:buFont typeface="+mj-lt"/>
              <a:buAutoNum type="arabicPeriod"/>
            </a:pPr>
            <a:r>
              <a:rPr lang="en-US" sz="1800" dirty="0">
                <a:solidFill>
                  <a:schemeClr val="bg1"/>
                </a:solidFill>
              </a:rPr>
              <a:t>Singapore </a:t>
            </a:r>
          </a:p>
        </p:txBody>
      </p:sp>
      <p:pic>
        <p:nvPicPr>
          <p:cNvPr id="4" name="Picture 3"/>
          <p:cNvPicPr>
            <a:picLocks noChangeAspect="1"/>
          </p:cNvPicPr>
          <p:nvPr/>
        </p:nvPicPr>
        <p:blipFill>
          <a:blip r:embed="rId5"/>
          <a:stretch>
            <a:fillRect/>
          </a:stretch>
        </p:blipFill>
        <p:spPr>
          <a:xfrm>
            <a:off x="3448702" y="1407727"/>
            <a:ext cx="2722936" cy="1513614"/>
          </a:xfrm>
          <a:prstGeom prst="rect">
            <a:avLst/>
          </a:prstGeom>
        </p:spPr>
      </p:pic>
      <p:pic>
        <p:nvPicPr>
          <p:cNvPr id="5" name="Picture 4"/>
          <p:cNvPicPr>
            <a:picLocks noChangeAspect="1"/>
          </p:cNvPicPr>
          <p:nvPr/>
        </p:nvPicPr>
        <p:blipFill>
          <a:blip r:embed="rId6"/>
          <a:stretch>
            <a:fillRect/>
          </a:stretch>
        </p:blipFill>
        <p:spPr>
          <a:xfrm>
            <a:off x="6397139" y="1377515"/>
            <a:ext cx="2619375" cy="1543826"/>
          </a:xfrm>
          <a:prstGeom prst="rect">
            <a:avLst/>
          </a:prstGeom>
        </p:spPr>
      </p:pic>
      <p:pic>
        <p:nvPicPr>
          <p:cNvPr id="6" name="Picture 5"/>
          <p:cNvPicPr>
            <a:picLocks noChangeAspect="1"/>
          </p:cNvPicPr>
          <p:nvPr/>
        </p:nvPicPr>
        <p:blipFill>
          <a:blip r:embed="rId7"/>
          <a:stretch>
            <a:fillRect/>
          </a:stretch>
        </p:blipFill>
        <p:spPr>
          <a:xfrm>
            <a:off x="3448702" y="3126860"/>
            <a:ext cx="2722936" cy="1743075"/>
          </a:xfrm>
          <a:prstGeom prst="rect">
            <a:avLst/>
          </a:prstGeom>
        </p:spPr>
      </p:pic>
      <p:pic>
        <p:nvPicPr>
          <p:cNvPr id="7" name="Picture 6"/>
          <p:cNvPicPr>
            <a:picLocks noChangeAspect="1"/>
          </p:cNvPicPr>
          <p:nvPr/>
        </p:nvPicPr>
        <p:blipFill>
          <a:blip r:embed="rId8"/>
          <a:stretch>
            <a:fillRect/>
          </a:stretch>
        </p:blipFill>
        <p:spPr>
          <a:xfrm>
            <a:off x="6397139" y="3126860"/>
            <a:ext cx="2619375" cy="1743075"/>
          </a:xfrm>
          <a:prstGeom prst="rect">
            <a:avLst/>
          </a:prstGeom>
        </p:spPr>
      </p:pic>
      <p:pic>
        <p:nvPicPr>
          <p:cNvPr id="8" name="Picture 7"/>
          <p:cNvPicPr>
            <a:picLocks noChangeAspect="1"/>
          </p:cNvPicPr>
          <p:nvPr/>
        </p:nvPicPr>
        <p:blipFill>
          <a:blip r:embed="rId9"/>
          <a:stretch>
            <a:fillRect/>
          </a:stretch>
        </p:blipFill>
        <p:spPr>
          <a:xfrm>
            <a:off x="899592" y="3047386"/>
            <a:ext cx="1795040" cy="1787062"/>
          </a:xfrm>
          <a:prstGeom prst="rect">
            <a:avLst/>
          </a:prstGeom>
        </p:spPr>
      </p:pic>
      <p:pic>
        <p:nvPicPr>
          <p:cNvPr id="9" name="Sound 8">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8372475" y="4371975"/>
            <a:ext cx="609600" cy="609600"/>
          </a:xfrm>
          <a:prstGeom prst="rect">
            <a:avLst/>
          </a:prstGeom>
        </p:spPr>
      </p:pic>
    </p:spTree>
    <p:extLst>
      <p:ext uri="{BB962C8B-B14F-4D97-AF65-F5344CB8AC3E}">
        <p14:creationId xmlns:p14="http://schemas.microsoft.com/office/powerpoint/2010/main" val="1913864849"/>
      </p:ext>
    </p:extLst>
  </p:cSld>
  <p:clrMapOvr>
    <a:masterClrMapping/>
  </p:clrMapOvr>
  <mc:AlternateContent xmlns:mc="http://schemas.openxmlformats.org/markup-compatibility/2006" xmlns:p14="http://schemas.microsoft.com/office/powerpoint/2010/main">
    <mc:Choice Requires="p14">
      <p:transition spd="slow" p14:dur="2000" advTm="3642"/>
    </mc:Choice>
    <mc:Fallback xmlns="">
      <p:transition spd="slow" advTm="364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dissolve">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2" fill="hold" display="0">
                  <p:stCondLst>
                    <p:cond delay="indefinite"/>
                  </p:stCondLst>
                  <p:endCondLst>
                    <p:cond evt="onStopAudio" delay="0">
                      <p:tgtEl>
                        <p:sldTgt/>
                      </p:tgtEl>
                    </p:cond>
                  </p:endCondLst>
                </p:cTn>
                <p:tgtEl>
                  <p:spTgt spid="9"/>
                </p:tgtEl>
              </p:cMediaNode>
            </p:audi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solidFill>
              </a:rPr>
              <a:t>Skit Happenings</a:t>
            </a:r>
          </a:p>
        </p:txBody>
      </p:sp>
      <p:sp>
        <p:nvSpPr>
          <p:cNvPr id="3" name="Content Placeholder 2"/>
          <p:cNvSpPr>
            <a:spLocks noGrp="1"/>
          </p:cNvSpPr>
          <p:nvPr>
            <p:ph idx="1"/>
          </p:nvPr>
        </p:nvSpPr>
        <p:spPr/>
        <p:txBody>
          <a:bodyPr>
            <a:normAutofit/>
          </a:bodyPr>
          <a:lstStyle/>
          <a:p>
            <a:r>
              <a:rPr lang="en-US" sz="2625" dirty="0"/>
              <a:t>Put a selfie of our group members</a:t>
            </a:r>
          </a:p>
        </p:txBody>
      </p:sp>
    </p:spTree>
    <p:extLst>
      <p:ext uri="{BB962C8B-B14F-4D97-AF65-F5344CB8AC3E}">
        <p14:creationId xmlns:p14="http://schemas.microsoft.com/office/powerpoint/2010/main" val="10254284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41CAEB-18EC-44B3-A0FA-42C7E5A507BC}"/>
              </a:ext>
            </a:extLst>
          </p:cNvPr>
          <p:cNvSpPr>
            <a:spLocks noGrp="1"/>
          </p:cNvSpPr>
          <p:nvPr>
            <p:ph type="title"/>
          </p:nvPr>
        </p:nvSpPr>
        <p:spPr/>
        <p:txBody>
          <a:bodyPr/>
          <a:lstStyle/>
          <a:p>
            <a:r>
              <a:rPr lang="en-SG" dirty="0">
                <a:solidFill>
                  <a:schemeClr val="bg1"/>
                </a:solidFill>
              </a:rPr>
              <a:t>Fate</a:t>
            </a:r>
          </a:p>
        </p:txBody>
      </p:sp>
      <p:sp>
        <p:nvSpPr>
          <p:cNvPr id="9" name="Text Placeholder 8">
            <a:extLst>
              <a:ext uri="{FF2B5EF4-FFF2-40B4-BE49-F238E27FC236}">
                <a16:creationId xmlns:a16="http://schemas.microsoft.com/office/drawing/2014/main" id="{52F1C688-0DDC-4941-BDEE-E3579D6D9C0B}"/>
              </a:ext>
            </a:extLst>
          </p:cNvPr>
          <p:cNvSpPr>
            <a:spLocks noGrp="1"/>
          </p:cNvSpPr>
          <p:nvPr>
            <p:ph type="body" idx="1"/>
          </p:nvPr>
        </p:nvSpPr>
        <p:spPr/>
        <p:txBody>
          <a:bodyPr>
            <a:normAutofit/>
          </a:bodyPr>
          <a:lstStyle/>
          <a:p>
            <a:r>
              <a:rPr lang="en-SG" dirty="0">
                <a:solidFill>
                  <a:schemeClr val="bg1"/>
                </a:solidFill>
              </a:rPr>
              <a:t>America</a:t>
            </a:r>
          </a:p>
        </p:txBody>
      </p:sp>
      <p:sp>
        <p:nvSpPr>
          <p:cNvPr id="3" name="Content Placeholder 2">
            <a:extLst>
              <a:ext uri="{FF2B5EF4-FFF2-40B4-BE49-F238E27FC236}">
                <a16:creationId xmlns:a16="http://schemas.microsoft.com/office/drawing/2014/main" id="{D7752D90-3FF6-43CD-833E-968D2CB7906A}"/>
              </a:ext>
            </a:extLst>
          </p:cNvPr>
          <p:cNvSpPr>
            <a:spLocks noGrp="1"/>
          </p:cNvSpPr>
          <p:nvPr>
            <p:ph sz="half" idx="2"/>
          </p:nvPr>
        </p:nvSpPr>
        <p:spPr/>
        <p:txBody>
          <a:bodyPr>
            <a:normAutofit/>
          </a:bodyPr>
          <a:lstStyle/>
          <a:p>
            <a:pPr lvl="1"/>
            <a:r>
              <a:rPr lang="en-SG" sz="2000" dirty="0">
                <a:solidFill>
                  <a:schemeClr val="bg1"/>
                </a:solidFill>
              </a:rPr>
              <a:t>The American Dream</a:t>
            </a:r>
          </a:p>
          <a:p>
            <a:pPr lvl="1"/>
            <a:r>
              <a:rPr lang="en-SG" sz="2000" dirty="0">
                <a:solidFill>
                  <a:schemeClr val="bg1"/>
                </a:solidFill>
              </a:rPr>
              <a:t>Destiny is in their hands</a:t>
            </a:r>
          </a:p>
          <a:p>
            <a:pPr lvl="1"/>
            <a:endParaRPr lang="en-SG" sz="2000" dirty="0">
              <a:solidFill>
                <a:schemeClr val="bg1"/>
              </a:solidFill>
            </a:endParaRPr>
          </a:p>
          <a:p>
            <a:pPr lvl="1"/>
            <a:endParaRPr lang="en-SG" sz="2400" dirty="0"/>
          </a:p>
        </p:txBody>
      </p:sp>
      <p:sp>
        <p:nvSpPr>
          <p:cNvPr id="10" name="Text Placeholder 9">
            <a:extLst>
              <a:ext uri="{FF2B5EF4-FFF2-40B4-BE49-F238E27FC236}">
                <a16:creationId xmlns:a16="http://schemas.microsoft.com/office/drawing/2014/main" id="{042436C1-A686-43BD-8BCD-A19420B36186}"/>
              </a:ext>
            </a:extLst>
          </p:cNvPr>
          <p:cNvSpPr>
            <a:spLocks noGrp="1"/>
          </p:cNvSpPr>
          <p:nvPr>
            <p:ph type="body" sz="quarter" idx="3"/>
          </p:nvPr>
        </p:nvSpPr>
        <p:spPr/>
        <p:txBody>
          <a:bodyPr/>
          <a:lstStyle/>
          <a:p>
            <a:r>
              <a:rPr lang="en-SG" dirty="0">
                <a:solidFill>
                  <a:schemeClr val="bg1"/>
                </a:solidFill>
              </a:rPr>
              <a:t>Palestine</a:t>
            </a:r>
          </a:p>
        </p:txBody>
      </p:sp>
      <p:sp>
        <p:nvSpPr>
          <p:cNvPr id="8" name="Content Placeholder 7">
            <a:extLst>
              <a:ext uri="{FF2B5EF4-FFF2-40B4-BE49-F238E27FC236}">
                <a16:creationId xmlns:a16="http://schemas.microsoft.com/office/drawing/2014/main" id="{BBFA63F0-A054-490C-9595-585A2044063E}"/>
              </a:ext>
            </a:extLst>
          </p:cNvPr>
          <p:cNvSpPr>
            <a:spLocks noGrp="1"/>
          </p:cNvSpPr>
          <p:nvPr>
            <p:ph sz="quarter" idx="4"/>
          </p:nvPr>
        </p:nvSpPr>
        <p:spPr>
          <a:xfrm>
            <a:off x="4645026" y="1631156"/>
            <a:ext cx="4041775" cy="2963466"/>
          </a:xfrm>
        </p:spPr>
        <p:txBody>
          <a:bodyPr/>
          <a:lstStyle/>
          <a:p>
            <a:pPr lvl="1"/>
            <a:r>
              <a:rPr lang="en-SG" sz="2000" dirty="0">
                <a:solidFill>
                  <a:schemeClr val="bg1"/>
                </a:solidFill>
              </a:rPr>
              <a:t>Contested lands</a:t>
            </a:r>
          </a:p>
          <a:p>
            <a:pPr lvl="1"/>
            <a:r>
              <a:rPr lang="en-SG" sz="2000" dirty="0">
                <a:solidFill>
                  <a:schemeClr val="bg1"/>
                </a:solidFill>
              </a:rPr>
              <a:t>Life is predestined</a:t>
            </a:r>
            <a:endParaRPr lang="en-SG" sz="3000" dirty="0">
              <a:solidFill>
                <a:schemeClr val="bg1"/>
              </a:solidFill>
            </a:endParaRPr>
          </a:p>
          <a:p>
            <a:endParaRPr lang="en-SG" dirty="0"/>
          </a:p>
        </p:txBody>
      </p:sp>
      <p:pic>
        <p:nvPicPr>
          <p:cNvPr id="5" name="Picture 4">
            <a:extLst>
              <a:ext uri="{FF2B5EF4-FFF2-40B4-BE49-F238E27FC236}">
                <a16:creationId xmlns:a16="http://schemas.microsoft.com/office/drawing/2014/main" id="{B127A5F7-4A57-41EF-AE6A-B91A7ECBA7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7624" y="2715766"/>
            <a:ext cx="2331343" cy="1551403"/>
          </a:xfrm>
          <a:prstGeom prst="rect">
            <a:avLst/>
          </a:prstGeom>
        </p:spPr>
      </p:pic>
      <p:pic>
        <p:nvPicPr>
          <p:cNvPr id="7" name="Picture 6">
            <a:extLst>
              <a:ext uri="{FF2B5EF4-FFF2-40B4-BE49-F238E27FC236}">
                <a16:creationId xmlns:a16="http://schemas.microsoft.com/office/drawing/2014/main" id="{057F2702-27F4-4910-80FB-345156FF8A0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92080" y="2643758"/>
            <a:ext cx="2348256" cy="1566727"/>
          </a:xfrm>
          <a:prstGeom prst="rect">
            <a:avLst/>
          </a:prstGeom>
        </p:spPr>
      </p:pic>
    </p:spTree>
    <p:extLst>
      <p:ext uri="{BB962C8B-B14F-4D97-AF65-F5344CB8AC3E}">
        <p14:creationId xmlns:p14="http://schemas.microsoft.com/office/powerpoint/2010/main" val="1768272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1"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dissolve">
                                      <p:cBhvr>
                                        <p:cTn id="7" dur="500"/>
                                        <p:tgtEl>
                                          <p:spTgt spid="10">
                                            <p:txEl>
                                              <p:pRg st="0" end="0"/>
                                            </p:txEl>
                                          </p:spTgt>
                                        </p:tgtEl>
                                      </p:cBhvr>
                                    </p:animEffect>
                                  </p:childTnLst>
                                </p:cTn>
                              </p:par>
                              <p:par>
                                <p:cTn id="8" presetID="9" presetClass="entr" presetSubtype="0" fill="hold" grpId="1" nodeType="withEffect">
                                  <p:stCondLst>
                                    <p:cond delay="0"/>
                                  </p:stCondLst>
                                  <p:childTnLst>
                                    <p:set>
                                      <p:cBhvr>
                                        <p:cTn id="9" dur="1" fill="hold">
                                          <p:stCondLst>
                                            <p:cond delay="0"/>
                                          </p:stCondLst>
                                        </p:cTn>
                                        <p:tgtEl>
                                          <p:spTgt spid="8">
                                            <p:txEl>
                                              <p:pRg st="0" end="0"/>
                                            </p:txEl>
                                          </p:spTgt>
                                        </p:tgtEl>
                                        <p:attrNameLst>
                                          <p:attrName>style.visibility</p:attrName>
                                        </p:attrNameLst>
                                      </p:cBhvr>
                                      <p:to>
                                        <p:strVal val="visible"/>
                                      </p:to>
                                    </p:set>
                                    <p:animEffect transition="in" filter="dissolve">
                                      <p:cBhvr>
                                        <p:cTn id="10" dur="500"/>
                                        <p:tgtEl>
                                          <p:spTgt spid="8">
                                            <p:txEl>
                                              <p:pRg st="0" end="0"/>
                                            </p:txEl>
                                          </p:spTgt>
                                        </p:tgtEl>
                                      </p:cBhvr>
                                    </p:animEffect>
                                  </p:childTnLst>
                                </p:cTn>
                              </p:par>
                              <p:par>
                                <p:cTn id="11" presetID="9" presetClass="entr" presetSubtype="0" fill="hold" grpId="1" nodeType="withEffect">
                                  <p:stCondLst>
                                    <p:cond delay="0"/>
                                  </p:stCondLst>
                                  <p:childTnLst>
                                    <p:set>
                                      <p:cBhvr>
                                        <p:cTn id="12" dur="1" fill="hold">
                                          <p:stCondLst>
                                            <p:cond delay="0"/>
                                          </p:stCondLst>
                                        </p:cTn>
                                        <p:tgtEl>
                                          <p:spTgt spid="8">
                                            <p:txEl>
                                              <p:pRg st="1" end="1"/>
                                            </p:txEl>
                                          </p:spTgt>
                                        </p:tgtEl>
                                        <p:attrNameLst>
                                          <p:attrName>style.visibility</p:attrName>
                                        </p:attrNameLst>
                                      </p:cBhvr>
                                      <p:to>
                                        <p:strVal val="visible"/>
                                      </p:to>
                                    </p:set>
                                    <p:animEffect transition="in" filter="dissolve">
                                      <p:cBhvr>
                                        <p:cTn id="13" dur="500"/>
                                        <p:tgtEl>
                                          <p:spTgt spid="8">
                                            <p:txEl>
                                              <p:pRg st="1" end="1"/>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dissolve">
                                      <p:cBhvr>
                                        <p:cTn id="16" dur="5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dissolve">
                                      <p:cBhvr>
                                        <p:cTn id="21" dur="500"/>
                                        <p:tgtEl>
                                          <p:spTgt spid="5"/>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9">
                                            <p:txEl>
                                              <p:pRg st="0" end="0"/>
                                            </p:txEl>
                                          </p:spTgt>
                                        </p:tgtEl>
                                        <p:attrNameLst>
                                          <p:attrName>style.visibility</p:attrName>
                                        </p:attrNameLst>
                                      </p:cBhvr>
                                      <p:to>
                                        <p:strVal val="visible"/>
                                      </p:to>
                                    </p:set>
                                    <p:animEffect transition="in" filter="dissolve">
                                      <p:cBhvr>
                                        <p:cTn id="24" dur="500"/>
                                        <p:tgtEl>
                                          <p:spTgt spid="9">
                                            <p:txEl>
                                              <p:pRg st="0" end="0"/>
                                            </p:txEl>
                                          </p:spTgt>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3">
                                            <p:txEl>
                                              <p:pRg st="0" end="0"/>
                                            </p:txEl>
                                          </p:spTgt>
                                        </p:tgtEl>
                                        <p:attrNameLst>
                                          <p:attrName>style.visibility</p:attrName>
                                        </p:attrNameLst>
                                      </p:cBhvr>
                                      <p:to>
                                        <p:strVal val="visible"/>
                                      </p:to>
                                    </p:set>
                                    <p:animEffect transition="in" filter="dissolve">
                                      <p:cBhvr>
                                        <p:cTn id="27" dur="500"/>
                                        <p:tgtEl>
                                          <p:spTgt spid="3">
                                            <p:txEl>
                                              <p:pRg st="0" end="0"/>
                                            </p:txEl>
                                          </p:spTgt>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3">
                                            <p:txEl>
                                              <p:pRg st="1" end="1"/>
                                            </p:txEl>
                                          </p:spTgt>
                                        </p:tgtEl>
                                        <p:attrNameLst>
                                          <p:attrName>style.visibility</p:attrName>
                                        </p:attrNameLst>
                                      </p:cBhvr>
                                      <p:to>
                                        <p:strVal val="visible"/>
                                      </p:to>
                                    </p:set>
                                    <p:animEffect transition="in" filter="dissolve">
                                      <p:cBhvr>
                                        <p:cTn id="30"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P spid="3" grpId="0" build="p"/>
      <p:bldP spid="10" grpId="1" build="p"/>
      <p:bldP spid="8" grpId="1" uiExpand="1"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solidFill>
              </a:rPr>
              <a:t>Uniquely Defined Actions</a:t>
            </a:r>
          </a:p>
        </p:txBody>
      </p:sp>
      <p:sp>
        <p:nvSpPr>
          <p:cNvPr id="3" name="Content Placeholder 2"/>
          <p:cNvSpPr>
            <a:spLocks noGrp="1"/>
          </p:cNvSpPr>
          <p:nvPr>
            <p:ph idx="1"/>
          </p:nvPr>
        </p:nvSpPr>
        <p:spPr>
          <a:xfrm>
            <a:off x="665923" y="1577340"/>
            <a:ext cx="2852531" cy="1300038"/>
          </a:xfrm>
        </p:spPr>
        <p:txBody>
          <a:bodyPr>
            <a:noAutofit/>
          </a:bodyPr>
          <a:lstStyle/>
          <a:p>
            <a:pPr algn="ctr"/>
            <a:r>
              <a:rPr lang="en-US" sz="2625" dirty="0">
                <a:solidFill>
                  <a:schemeClr val="bg1"/>
                </a:solidFill>
              </a:rPr>
              <a:t>Planning and abiding strictly to schedules</a:t>
            </a:r>
          </a:p>
        </p:txBody>
      </p:sp>
      <p:sp>
        <p:nvSpPr>
          <p:cNvPr id="5" name="Content Placeholder 2"/>
          <p:cNvSpPr txBox="1">
            <a:spLocks/>
          </p:cNvSpPr>
          <p:nvPr/>
        </p:nvSpPr>
        <p:spPr>
          <a:xfrm>
            <a:off x="5193196" y="1577340"/>
            <a:ext cx="2852531" cy="1300038"/>
          </a:xfrm>
          <a:prstGeom prst="rect">
            <a:avLst/>
          </a:prstGeom>
        </p:spPr>
        <p:txBody>
          <a:bodyPr vert="horz" lIns="68580" tIns="34290" rIns="68580" bIns="34290" rtlCol="0">
            <a:no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algn="ctr"/>
            <a:r>
              <a:rPr lang="en-US" sz="2625" dirty="0">
                <a:solidFill>
                  <a:schemeClr val="bg1"/>
                </a:solidFill>
              </a:rPr>
              <a:t>Living freely in the moment all the time</a:t>
            </a:r>
          </a:p>
        </p:txBody>
      </p:sp>
      <p:sp>
        <p:nvSpPr>
          <p:cNvPr id="6" name="Content Placeholder 2"/>
          <p:cNvSpPr txBox="1">
            <a:spLocks/>
          </p:cNvSpPr>
          <p:nvPr/>
        </p:nvSpPr>
        <p:spPr>
          <a:xfrm>
            <a:off x="665923" y="3078149"/>
            <a:ext cx="2852531" cy="1300038"/>
          </a:xfrm>
          <a:prstGeom prst="rect">
            <a:avLst/>
          </a:prstGeom>
        </p:spPr>
        <p:txBody>
          <a:bodyPr vert="horz" lIns="68580" tIns="34290" rIns="68580" bIns="34290" rtlCol="0">
            <a:no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algn="ctr"/>
            <a:r>
              <a:rPr lang="en-US" sz="2625" dirty="0">
                <a:solidFill>
                  <a:schemeClr val="bg1"/>
                </a:solidFill>
              </a:rPr>
              <a:t>Treasure each and every one’s time</a:t>
            </a:r>
          </a:p>
        </p:txBody>
      </p:sp>
      <p:sp>
        <p:nvSpPr>
          <p:cNvPr id="7" name="Content Placeholder 2"/>
          <p:cNvSpPr txBox="1">
            <a:spLocks/>
          </p:cNvSpPr>
          <p:nvPr/>
        </p:nvSpPr>
        <p:spPr>
          <a:xfrm>
            <a:off x="5193196" y="3078149"/>
            <a:ext cx="2852531" cy="1300038"/>
          </a:xfrm>
          <a:prstGeom prst="rect">
            <a:avLst/>
          </a:prstGeom>
        </p:spPr>
        <p:txBody>
          <a:bodyPr vert="horz" lIns="68580" tIns="34290" rIns="68580" bIns="34290" rtlCol="0">
            <a:no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algn="ctr"/>
            <a:r>
              <a:rPr lang="en-US" sz="2625" dirty="0">
                <a:solidFill>
                  <a:schemeClr val="bg1"/>
                </a:solidFill>
              </a:rPr>
              <a:t>Understanding and adaptive to all cultures</a:t>
            </a:r>
          </a:p>
        </p:txBody>
      </p:sp>
      <p:pic>
        <p:nvPicPr>
          <p:cNvPr id="9" name="Picture 8"/>
          <p:cNvPicPr>
            <a:picLocks noChangeAspect="1"/>
          </p:cNvPicPr>
          <p:nvPr/>
        </p:nvPicPr>
        <p:blipFill>
          <a:blip r:embed="rId3"/>
          <a:stretch>
            <a:fillRect/>
          </a:stretch>
        </p:blipFill>
        <p:spPr>
          <a:xfrm>
            <a:off x="3562548" y="2083707"/>
            <a:ext cx="1720731" cy="1720731"/>
          </a:xfrm>
          <a:prstGeom prst="rect">
            <a:avLst/>
          </a:prstGeom>
        </p:spPr>
      </p:pic>
    </p:spTree>
    <p:extLst>
      <p:ext uri="{BB962C8B-B14F-4D97-AF65-F5344CB8AC3E}">
        <p14:creationId xmlns:p14="http://schemas.microsoft.com/office/powerpoint/2010/main" val="910851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solidFill>
              </a:rPr>
              <a:t>Individualism vs Collectivism</a:t>
            </a:r>
          </a:p>
        </p:txBody>
      </p:sp>
      <p:graphicFrame>
        <p:nvGraphicFramePr>
          <p:cNvPr id="8" name="Content Placeholder 7"/>
          <p:cNvGraphicFramePr>
            <a:graphicFrameLocks noGrp="1"/>
          </p:cNvGraphicFramePr>
          <p:nvPr>
            <p:ph idx="1"/>
            <p:extLst/>
          </p:nvPr>
        </p:nvGraphicFramePr>
        <p:xfrm>
          <a:off x="800100" y="1428494"/>
          <a:ext cx="8070573" cy="1440180"/>
        </p:xfrm>
        <a:graphic>
          <a:graphicData uri="http://schemas.openxmlformats.org/drawingml/2006/table">
            <a:tbl>
              <a:tblPr firstRow="1" bandRow="1">
                <a:tableStyleId>{5C22544A-7EE6-4342-B048-85BDC9FD1C3A}</a:tableStyleId>
              </a:tblPr>
              <a:tblGrid>
                <a:gridCol w="3806687">
                  <a:extLst>
                    <a:ext uri="{9D8B030D-6E8A-4147-A177-3AD203B41FA5}">
                      <a16:colId xmlns:a16="http://schemas.microsoft.com/office/drawing/2014/main" val="20000"/>
                    </a:ext>
                  </a:extLst>
                </a:gridCol>
                <a:gridCol w="4263886">
                  <a:extLst>
                    <a:ext uri="{9D8B030D-6E8A-4147-A177-3AD203B41FA5}">
                      <a16:colId xmlns:a16="http://schemas.microsoft.com/office/drawing/2014/main" val="20001"/>
                    </a:ext>
                  </a:extLst>
                </a:gridCol>
              </a:tblGrid>
              <a:tr h="388620">
                <a:tc>
                  <a:txBody>
                    <a:bodyPr/>
                    <a:lstStyle/>
                    <a:p>
                      <a:pPr algn="ctr"/>
                      <a:r>
                        <a:rPr lang="en-US" sz="2100" dirty="0"/>
                        <a:t>Individualism</a:t>
                      </a:r>
                    </a:p>
                  </a:txBody>
                  <a:tcPr marL="68580" marR="68580" marT="34290" marB="34290"/>
                </a:tc>
                <a:tc>
                  <a:txBody>
                    <a:bodyPr/>
                    <a:lstStyle/>
                    <a:p>
                      <a:pPr algn="ctr"/>
                      <a:r>
                        <a:rPr lang="en-US" sz="2100" dirty="0"/>
                        <a:t>Collectivism</a:t>
                      </a:r>
                    </a:p>
                  </a:txBody>
                  <a:tcPr marL="68580" marR="68580" marT="34290" marB="34290"/>
                </a:tc>
                <a:extLst>
                  <a:ext uri="{0D108BD9-81ED-4DB2-BD59-A6C34878D82A}">
                    <a16:rowId xmlns:a16="http://schemas.microsoft.com/office/drawing/2014/main" val="10000"/>
                  </a:ext>
                </a:extLst>
              </a:tr>
              <a:tr h="525780">
                <a:tc>
                  <a:txBody>
                    <a:bodyPr/>
                    <a:lstStyle/>
                    <a:p>
                      <a:r>
                        <a:rPr lang="en-US" sz="1500" dirty="0"/>
                        <a:t>American </a:t>
                      </a:r>
                      <a:r>
                        <a:rPr lang="mr-IN" sz="1500" dirty="0"/>
                        <a:t>–</a:t>
                      </a:r>
                      <a:r>
                        <a:rPr lang="en-US" sz="1500" dirty="0"/>
                        <a:t> everything must beneficial</a:t>
                      </a:r>
                    </a:p>
                    <a:p>
                      <a:endParaRPr lang="en-US" sz="1500" dirty="0"/>
                    </a:p>
                  </a:txBody>
                  <a:tcPr marL="68580" marR="68580" marT="34290" marB="34290"/>
                </a:tc>
                <a:tc>
                  <a:txBody>
                    <a:bodyPr/>
                    <a:lstStyle/>
                    <a:p>
                      <a:r>
                        <a:rPr lang="en-US" sz="1500" dirty="0"/>
                        <a:t>Japanese</a:t>
                      </a:r>
                      <a:r>
                        <a:rPr lang="en-US" sz="1500" baseline="0" dirty="0"/>
                        <a:t> </a:t>
                      </a:r>
                      <a:r>
                        <a:rPr lang="mr-IN" sz="1500" baseline="0" dirty="0"/>
                        <a:t>–</a:t>
                      </a:r>
                      <a:r>
                        <a:rPr lang="en-US" sz="1500" baseline="0" dirty="0"/>
                        <a:t> power of the mass</a:t>
                      </a:r>
                      <a:endParaRPr lang="en-US" sz="1500" dirty="0"/>
                    </a:p>
                  </a:txBody>
                  <a:tcPr marL="68580" marR="68580" marT="34290" marB="34290"/>
                </a:tc>
                <a:extLst>
                  <a:ext uri="{0D108BD9-81ED-4DB2-BD59-A6C34878D82A}">
                    <a16:rowId xmlns:a16="http://schemas.microsoft.com/office/drawing/2014/main" val="10001"/>
                  </a:ext>
                </a:extLst>
              </a:tr>
              <a:tr h="525780">
                <a:tc>
                  <a:txBody>
                    <a:bodyPr/>
                    <a:lstStyle/>
                    <a:p>
                      <a:r>
                        <a:rPr lang="en-US" sz="1500" dirty="0"/>
                        <a:t>Spanish </a:t>
                      </a:r>
                      <a:r>
                        <a:rPr lang="mr-IN" sz="1500" dirty="0"/>
                        <a:t>–</a:t>
                      </a:r>
                      <a:r>
                        <a:rPr lang="en-US" sz="1500" baseline="0" dirty="0"/>
                        <a:t> competence over everything</a:t>
                      </a:r>
                    </a:p>
                    <a:p>
                      <a:endParaRPr lang="en-US" sz="1500" dirty="0"/>
                    </a:p>
                  </a:txBody>
                  <a:tcPr marL="68580" marR="68580" marT="34290" marB="34290"/>
                </a:tc>
                <a:tc>
                  <a:txBody>
                    <a:bodyPr/>
                    <a:lstStyle/>
                    <a:p>
                      <a:r>
                        <a:rPr lang="en-US" sz="1500" dirty="0"/>
                        <a:t>Singaporean </a:t>
                      </a:r>
                      <a:r>
                        <a:rPr lang="mr-IN" sz="1500" dirty="0"/>
                        <a:t>–</a:t>
                      </a:r>
                      <a:r>
                        <a:rPr lang="en-US" sz="1500" dirty="0"/>
                        <a:t> cooperative</a:t>
                      </a:r>
                      <a:r>
                        <a:rPr lang="en-US" sz="1500" baseline="0" dirty="0"/>
                        <a:t> with each other</a:t>
                      </a:r>
                      <a:endParaRPr lang="en-US" sz="1500" dirty="0"/>
                    </a:p>
                  </a:txBody>
                  <a:tcPr marL="68580" marR="68580" marT="34290" marB="34290"/>
                </a:tc>
                <a:extLst>
                  <a:ext uri="{0D108BD9-81ED-4DB2-BD59-A6C34878D82A}">
                    <a16:rowId xmlns:a16="http://schemas.microsoft.com/office/drawing/2014/main" val="10002"/>
                  </a:ext>
                </a:extLst>
              </a:tr>
            </a:tbl>
          </a:graphicData>
        </a:graphic>
      </p:graphicFrame>
      <p:pic>
        <p:nvPicPr>
          <p:cNvPr id="4" name="Picture 3"/>
          <p:cNvPicPr>
            <a:picLocks noChangeAspect="1"/>
          </p:cNvPicPr>
          <p:nvPr/>
        </p:nvPicPr>
        <p:blipFill>
          <a:blip r:embed="rId3"/>
          <a:stretch>
            <a:fillRect/>
          </a:stretch>
        </p:blipFill>
        <p:spPr>
          <a:xfrm>
            <a:off x="4879416" y="3015531"/>
            <a:ext cx="3464485" cy="1912620"/>
          </a:xfrm>
          <a:prstGeom prst="rect">
            <a:avLst/>
          </a:prstGeom>
        </p:spPr>
      </p:pic>
      <p:pic>
        <p:nvPicPr>
          <p:cNvPr id="6" name="Picture 5"/>
          <p:cNvPicPr>
            <a:picLocks noChangeAspect="1"/>
          </p:cNvPicPr>
          <p:nvPr/>
        </p:nvPicPr>
        <p:blipFill>
          <a:blip r:embed="rId4"/>
          <a:stretch>
            <a:fillRect/>
          </a:stretch>
        </p:blipFill>
        <p:spPr>
          <a:xfrm>
            <a:off x="929640" y="3015531"/>
            <a:ext cx="3366088" cy="1912620"/>
          </a:xfrm>
          <a:prstGeom prst="rect">
            <a:avLst/>
          </a:prstGeom>
        </p:spPr>
      </p:pic>
    </p:spTree>
    <p:extLst>
      <p:ext uri="{BB962C8B-B14F-4D97-AF65-F5344CB8AC3E}">
        <p14:creationId xmlns:p14="http://schemas.microsoft.com/office/powerpoint/2010/main" val="1695942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654572"/>
            <a:ext cx="1979712" cy="936104"/>
          </a:xfrm>
          <a:prstGeom prst="rect">
            <a:avLst/>
          </a:prstGeom>
          <a:solidFill>
            <a:srgbClr val="91D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6101473" y="1654572"/>
            <a:ext cx="1979712" cy="936104"/>
          </a:xfrm>
          <a:prstGeom prst="rect">
            <a:avLst/>
          </a:prstGeom>
          <a:solidFill>
            <a:srgbClr val="91D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6115608" y="2730707"/>
            <a:ext cx="1979712" cy="936104"/>
          </a:xfrm>
          <a:prstGeom prst="rect">
            <a:avLst/>
          </a:prstGeom>
          <a:solidFill>
            <a:srgbClr val="FF47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0" y="2730707"/>
            <a:ext cx="1979712" cy="936104"/>
          </a:xfrm>
          <a:prstGeom prst="rect">
            <a:avLst/>
          </a:prstGeom>
          <a:solidFill>
            <a:srgbClr val="FF47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2038536" y="2730707"/>
            <a:ext cx="1979712" cy="936104"/>
          </a:xfrm>
          <a:prstGeom prst="rect">
            <a:avLst/>
          </a:prstGeom>
          <a:solidFill>
            <a:srgbClr val="00C5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4077072" y="2730707"/>
            <a:ext cx="1979712" cy="936104"/>
          </a:xfrm>
          <a:prstGeom prst="rect">
            <a:avLst/>
          </a:prstGeom>
          <a:solidFill>
            <a:srgbClr val="FFA0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8135298" y="1654572"/>
            <a:ext cx="1008702" cy="936104"/>
          </a:xfrm>
          <a:prstGeom prst="rect">
            <a:avLst/>
          </a:prstGeom>
          <a:solidFill>
            <a:srgbClr val="00C5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8154144" y="2730707"/>
            <a:ext cx="989856" cy="936104"/>
          </a:xfrm>
          <a:prstGeom prst="rect">
            <a:avLst/>
          </a:prstGeom>
          <a:solidFill>
            <a:srgbClr val="FFA0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9"/>
          <p:cNvSpPr txBox="1"/>
          <p:nvPr/>
        </p:nvSpPr>
        <p:spPr>
          <a:xfrm>
            <a:off x="2161017" y="1768681"/>
            <a:ext cx="3621504" cy="707886"/>
          </a:xfrm>
          <a:prstGeom prst="rect">
            <a:avLst/>
          </a:prstGeom>
          <a:noFill/>
        </p:spPr>
        <p:txBody>
          <a:bodyPr wrap="none" rtlCol="0">
            <a:spAutoFit/>
          </a:bodyPr>
          <a:lstStyle/>
          <a:p>
            <a:r>
              <a:rPr lang="en-US" altLang="zh-CN" sz="4000" dirty="0">
                <a:solidFill>
                  <a:schemeClr val="bg1"/>
                </a:solidFill>
                <a:latin typeface="8Pin Matrix" pitchFamily="2" charset="0"/>
              </a:rPr>
              <a:t>THANK YOU</a:t>
            </a:r>
            <a:endParaRPr lang="zh-CN" altLang="en-US" sz="4000" dirty="0">
              <a:solidFill>
                <a:schemeClr val="bg1"/>
              </a:solidFill>
              <a:latin typeface="8Pin Matrix" pitchFamily="2" charset="0"/>
            </a:endParaRPr>
          </a:p>
        </p:txBody>
      </p:sp>
    </p:spTree>
    <p:extLst>
      <p:ext uri="{BB962C8B-B14F-4D97-AF65-F5344CB8AC3E}">
        <p14:creationId xmlns:p14="http://schemas.microsoft.com/office/powerpoint/2010/main" val="5303759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a:off x="2699792" y="1800013"/>
            <a:ext cx="735006" cy="241289"/>
          </a:xfrm>
          <a:prstGeom prst="rect">
            <a:avLst/>
          </a:prstGeom>
          <a:noFill/>
          <a:ln w="25400" cap="flat"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PPT</a:t>
            </a:r>
            <a:r>
              <a:rPr kumimoji="0" lang="zh-CN" altLang="en-US" sz="100" b="0" i="0" u="none" strike="noStrike" kern="0" cap="none" spc="0" normalizeH="0" baseline="0" noProof="0" dirty="0">
                <a:ln>
                  <a:noFill/>
                </a:ln>
                <a:solidFill>
                  <a:sysClr val="window" lastClr="FFFFFF"/>
                </a:solidFill>
                <a:effectLst/>
                <a:uLnTx/>
                <a:uFillTx/>
                <a:latin typeface="Calibri"/>
                <a:ea typeface="宋体"/>
                <a:cs typeface="+mn-cs"/>
              </a:rPr>
              <a:t>模板：</a:t>
            </a: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www.1ppt.com/moban/                  PPT</a:t>
            </a:r>
            <a:r>
              <a:rPr kumimoji="0" lang="zh-CN" altLang="en-US" sz="100" b="0" i="0" u="none" strike="noStrike" kern="0" cap="none" spc="0" normalizeH="0" baseline="0" noProof="0" dirty="0">
                <a:ln>
                  <a:noFill/>
                </a:ln>
                <a:solidFill>
                  <a:sysClr val="window" lastClr="FFFFFF"/>
                </a:solidFill>
                <a:effectLst/>
                <a:uLnTx/>
                <a:uFillTx/>
                <a:latin typeface="Calibri"/>
                <a:ea typeface="宋体"/>
                <a:cs typeface="+mn-cs"/>
              </a:rPr>
              <a:t>素材：</a:t>
            </a: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PPT</a:t>
            </a:r>
            <a:r>
              <a:rPr kumimoji="0" lang="zh-CN" altLang="en-US" sz="100" b="0" i="0" u="none" strike="noStrike" kern="0" cap="none" spc="0" normalizeH="0" baseline="0" noProof="0" dirty="0">
                <a:ln>
                  <a:noFill/>
                </a:ln>
                <a:solidFill>
                  <a:sysClr val="window" lastClr="FFFFFF"/>
                </a:solidFill>
                <a:effectLst/>
                <a:uLnTx/>
                <a:uFillTx/>
                <a:latin typeface="Calibri"/>
                <a:ea typeface="宋体"/>
                <a:cs typeface="+mn-cs"/>
              </a:rPr>
              <a:t>背景：</a:t>
            </a: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www.1ppt.com/beijing/                   PPT</a:t>
            </a:r>
            <a:r>
              <a:rPr kumimoji="0" lang="zh-CN" altLang="en-US" sz="100" b="0" i="0" u="none" strike="noStrike" kern="0" cap="none" spc="0" normalizeH="0" baseline="0" noProof="0" dirty="0">
                <a:ln>
                  <a:noFill/>
                </a:ln>
                <a:solidFill>
                  <a:sysClr val="window" lastClr="FFFFFF"/>
                </a:solidFill>
                <a:effectLst/>
                <a:uLnTx/>
                <a:uFillTx/>
                <a:latin typeface="Calibri"/>
                <a:ea typeface="宋体"/>
                <a:cs typeface="+mn-cs"/>
              </a:rPr>
              <a:t>图表：</a:t>
            </a: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PPT</a:t>
            </a:r>
            <a:r>
              <a:rPr kumimoji="0" lang="zh-CN" altLang="en-US" sz="100" b="0" i="0" u="none" strike="noStrike" kern="0" cap="none" spc="0" normalizeH="0" baseline="0" noProof="0" dirty="0">
                <a:ln>
                  <a:noFill/>
                </a:ln>
                <a:solidFill>
                  <a:sysClr val="window" lastClr="FFFFFF"/>
                </a:solidFill>
                <a:effectLst/>
                <a:uLnTx/>
                <a:uFillTx/>
                <a:latin typeface="Calibri"/>
                <a:ea typeface="宋体"/>
                <a:cs typeface="+mn-cs"/>
              </a:rPr>
              <a:t>下载：</a:t>
            </a: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www.1ppt.com/xiazai/                     PPT</a:t>
            </a:r>
            <a:r>
              <a:rPr kumimoji="0" lang="zh-CN" altLang="en-US" sz="100" b="0" i="0" u="none" strike="noStrike" kern="0" cap="none" spc="0" normalizeH="0" baseline="0" noProof="0" dirty="0">
                <a:ln>
                  <a:noFill/>
                </a:ln>
                <a:solidFill>
                  <a:sysClr val="window" lastClr="FFFFFF"/>
                </a:solidFill>
                <a:effectLst/>
                <a:uLnTx/>
                <a:uFillTx/>
                <a:latin typeface="Calibri"/>
                <a:ea typeface="宋体"/>
                <a:cs typeface="+mn-cs"/>
              </a:rPr>
              <a:t>教程： </a:t>
            </a: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latin typeface="Calibri"/>
                <a:ea typeface="宋体"/>
                <a:cs typeface="+mn-cs"/>
              </a:rPr>
              <a:t>资料下载：</a:t>
            </a: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www.1ppt.com/ziliao/                   </a:t>
            </a:r>
            <a:r>
              <a:rPr kumimoji="0" lang="zh-CN" altLang="en-US" sz="100" b="0" i="0" u="none" strike="noStrike" kern="0" cap="none" spc="0" normalizeH="0" baseline="0" noProof="0" dirty="0">
                <a:ln>
                  <a:noFill/>
                </a:ln>
                <a:solidFill>
                  <a:sysClr val="window" lastClr="FFFFFF"/>
                </a:solidFill>
                <a:effectLst/>
                <a:uLnTx/>
                <a:uFillTx/>
                <a:latin typeface="Calibri"/>
                <a:ea typeface="宋体"/>
                <a:cs typeface="+mn-cs"/>
              </a:rPr>
              <a:t>范文下载：</a:t>
            </a: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www.1ppt.com/fanwen/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latin typeface="Calibri"/>
                <a:ea typeface="宋体"/>
                <a:cs typeface="+mn-cs"/>
              </a:rPr>
              <a:t>试卷下载：</a:t>
            </a: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www.1ppt.com/shiti/                     </a:t>
            </a:r>
            <a:r>
              <a:rPr kumimoji="0" lang="zh-CN" altLang="en-US" sz="100" b="0" i="0" u="none" strike="noStrike" kern="0" cap="none" spc="0" normalizeH="0" baseline="0" noProof="0" dirty="0">
                <a:ln>
                  <a:noFill/>
                </a:ln>
                <a:solidFill>
                  <a:sysClr val="window" lastClr="FFFFFF"/>
                </a:solidFill>
                <a:effectLst/>
                <a:uLnTx/>
                <a:uFillTx/>
                <a:latin typeface="Calibri"/>
                <a:ea typeface="宋体"/>
                <a:cs typeface="+mn-cs"/>
              </a:rPr>
              <a:t>教案下载：</a:t>
            </a: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www.1ppt.com/jiaoan/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PPT</a:t>
            </a:r>
            <a:r>
              <a:rPr kumimoji="0" lang="zh-CN" altLang="en-US" sz="100" b="0" i="0" u="none" strike="noStrike" kern="0" cap="none" spc="0" normalizeH="0" baseline="0" noProof="0" dirty="0">
                <a:ln>
                  <a:noFill/>
                </a:ln>
                <a:solidFill>
                  <a:sysClr val="window" lastClr="FFFFFF"/>
                </a:solidFill>
                <a:effectLst/>
                <a:uLnTx/>
                <a:uFillTx/>
                <a:latin typeface="Calibri"/>
                <a:ea typeface="宋体"/>
                <a:cs typeface="+mn-cs"/>
              </a:rPr>
              <a:t>论坛：</a:t>
            </a: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www.1ppt.cn                                     PPT</a:t>
            </a:r>
            <a:r>
              <a:rPr kumimoji="0" lang="zh-CN" altLang="en-US" sz="100" b="0" i="0" u="none" strike="noStrike" kern="0" cap="none" spc="0" normalizeH="0" baseline="0" noProof="0" dirty="0">
                <a:ln>
                  <a:noFill/>
                </a:ln>
                <a:solidFill>
                  <a:sysClr val="window" lastClr="FFFFFF"/>
                </a:solidFill>
                <a:effectLst/>
                <a:uLnTx/>
                <a:uFillTx/>
                <a:latin typeface="Calibri"/>
                <a:ea typeface="宋体"/>
                <a:cs typeface="+mn-cs"/>
              </a:rPr>
              <a:t>课件：</a:t>
            </a: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latin typeface="Calibri"/>
                <a:ea typeface="宋体"/>
                <a:cs typeface="+mn-cs"/>
              </a:rPr>
              <a:t>语文课件：</a:t>
            </a: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www.1ppt.com/kejian/yuwen/    </a:t>
            </a:r>
            <a:r>
              <a:rPr kumimoji="0" lang="zh-CN" altLang="en-US" sz="100" b="0" i="0" u="none" strike="noStrike" kern="0" cap="none" spc="0" normalizeH="0" baseline="0" noProof="0" dirty="0">
                <a:ln>
                  <a:noFill/>
                </a:ln>
                <a:solidFill>
                  <a:sysClr val="window" lastClr="FFFFFF"/>
                </a:solidFill>
                <a:effectLst/>
                <a:uLnTx/>
                <a:uFillTx/>
                <a:latin typeface="Calibri"/>
                <a:ea typeface="宋体"/>
                <a:cs typeface="+mn-cs"/>
              </a:rPr>
              <a:t>数学课件：</a:t>
            </a: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www.1ppt.com/kejian/shuxue/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latin typeface="Calibri"/>
                <a:ea typeface="宋体"/>
                <a:cs typeface="+mn-cs"/>
              </a:rPr>
              <a:t>英语课件：</a:t>
            </a: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www.1ppt.com/kejian/yingyu/    </a:t>
            </a:r>
            <a:r>
              <a:rPr kumimoji="0" lang="zh-CN" altLang="en-US" sz="100" b="0" i="0" u="none" strike="noStrike" kern="0" cap="none" spc="0" normalizeH="0" baseline="0" noProof="0" dirty="0">
                <a:ln>
                  <a:noFill/>
                </a:ln>
                <a:solidFill>
                  <a:sysClr val="window" lastClr="FFFFFF"/>
                </a:solidFill>
                <a:effectLst/>
                <a:uLnTx/>
                <a:uFillTx/>
                <a:latin typeface="Calibri"/>
                <a:ea typeface="宋体"/>
                <a:cs typeface="+mn-cs"/>
              </a:rPr>
              <a:t>美术课件：</a:t>
            </a: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www.1ppt.com/kejian/meishu/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latin typeface="Calibri"/>
                <a:ea typeface="宋体"/>
                <a:cs typeface="+mn-cs"/>
              </a:rPr>
              <a:t>科学课件：</a:t>
            </a: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www.1ppt.com/kejian/kexue/     </a:t>
            </a:r>
            <a:r>
              <a:rPr kumimoji="0" lang="zh-CN" altLang="en-US" sz="100" b="0" i="0" u="none" strike="noStrike" kern="0" cap="none" spc="0" normalizeH="0" baseline="0" noProof="0" dirty="0">
                <a:ln>
                  <a:noFill/>
                </a:ln>
                <a:solidFill>
                  <a:sysClr val="window" lastClr="FFFFFF"/>
                </a:solidFill>
                <a:effectLst/>
                <a:uLnTx/>
                <a:uFillTx/>
                <a:latin typeface="Calibri"/>
                <a:ea typeface="宋体"/>
                <a:cs typeface="+mn-cs"/>
              </a:rPr>
              <a:t>物理课件：</a:t>
            </a: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www.1ppt.com/kejian/wuli/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latin typeface="Calibri"/>
                <a:ea typeface="宋体"/>
                <a:cs typeface="+mn-cs"/>
              </a:rPr>
              <a:t>化学课件：</a:t>
            </a: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www.1ppt.com/kejian/huaxue/  </a:t>
            </a:r>
            <a:r>
              <a:rPr kumimoji="0" lang="zh-CN" altLang="en-US" sz="100" b="0" i="0" u="none" strike="noStrike" kern="0" cap="none" spc="0" normalizeH="0" baseline="0" noProof="0" dirty="0">
                <a:ln>
                  <a:noFill/>
                </a:ln>
                <a:solidFill>
                  <a:sysClr val="window" lastClr="FFFFFF"/>
                </a:solidFill>
                <a:effectLst/>
                <a:uLnTx/>
                <a:uFillTx/>
                <a:latin typeface="Calibri"/>
                <a:ea typeface="宋体"/>
                <a:cs typeface="+mn-cs"/>
              </a:rPr>
              <a:t>生物课件：</a:t>
            </a: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www.1ppt.com/kejian/shengwu/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latin typeface="Calibri"/>
                <a:ea typeface="宋体"/>
                <a:cs typeface="+mn-cs"/>
              </a:rPr>
              <a:t>地理课件：</a:t>
            </a: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www.1ppt.com/kejian/dili/          </a:t>
            </a:r>
            <a:r>
              <a:rPr kumimoji="0" lang="zh-CN" altLang="en-US" sz="100" b="0" i="0" u="none" strike="noStrike" kern="0" cap="none" spc="0" normalizeH="0" baseline="0" noProof="0" dirty="0">
                <a:ln>
                  <a:noFill/>
                </a:ln>
                <a:solidFill>
                  <a:sysClr val="window" lastClr="FFFFFF"/>
                </a:solidFill>
                <a:effectLst/>
                <a:uLnTx/>
                <a:uFillTx/>
                <a:latin typeface="Calibri"/>
                <a:ea typeface="宋体"/>
                <a:cs typeface="+mn-cs"/>
              </a:rPr>
              <a:t>历史课件：</a:t>
            </a: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www.1ppt.com/kejian/lishi/        </a:t>
            </a:r>
          </a:p>
        </p:txBody>
      </p:sp>
      <p:sp>
        <p:nvSpPr>
          <p:cNvPr id="6" name="TextBox 5"/>
          <p:cNvSpPr txBox="1"/>
          <p:nvPr/>
        </p:nvSpPr>
        <p:spPr>
          <a:xfrm>
            <a:off x="2915816" y="555526"/>
            <a:ext cx="3672408" cy="523220"/>
          </a:xfrm>
          <a:prstGeom prst="rect">
            <a:avLst/>
          </a:prstGeom>
          <a:noFill/>
        </p:spPr>
        <p:txBody>
          <a:bodyPr wrap="square" rtlCol="0">
            <a:spAutoFit/>
          </a:bodyPr>
          <a:lstStyle/>
          <a:p>
            <a:pPr algn="ctr"/>
            <a:r>
              <a:rPr lang="en-US" altLang="zh-CN" sz="2800" dirty="0">
                <a:solidFill>
                  <a:schemeClr val="bg1"/>
                </a:solidFill>
                <a:latin typeface="Arial" charset="0"/>
                <a:ea typeface="Arial" charset="0"/>
                <a:cs typeface="Arial" charset="0"/>
              </a:rPr>
              <a:t>Beliefs and Values</a:t>
            </a:r>
            <a:endParaRPr lang="zh-CN" altLang="en-US" sz="2800" dirty="0">
              <a:solidFill>
                <a:schemeClr val="bg1"/>
              </a:solidFill>
              <a:latin typeface="Arial" charset="0"/>
              <a:ea typeface="Arial" charset="0"/>
              <a:cs typeface="Arial" charset="0"/>
            </a:endParaRPr>
          </a:p>
        </p:txBody>
      </p:sp>
      <p:sp>
        <p:nvSpPr>
          <p:cNvPr id="2" name="矩形 1"/>
          <p:cNvSpPr/>
          <p:nvPr/>
        </p:nvSpPr>
        <p:spPr>
          <a:xfrm>
            <a:off x="1592008" y="1635646"/>
            <a:ext cx="858093" cy="570025"/>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t>1</a:t>
            </a:r>
            <a:endParaRPr lang="zh-CN" altLang="en-US" sz="3200" dirty="0"/>
          </a:p>
        </p:txBody>
      </p:sp>
      <p:sp>
        <p:nvSpPr>
          <p:cNvPr id="4" name="矩形 3"/>
          <p:cNvSpPr/>
          <p:nvPr/>
        </p:nvSpPr>
        <p:spPr>
          <a:xfrm>
            <a:off x="2699792" y="1635646"/>
            <a:ext cx="4868976" cy="570025"/>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t>Fate</a:t>
            </a:r>
            <a:endParaRPr lang="zh-CN" altLang="en-US" sz="2800" dirty="0"/>
          </a:p>
        </p:txBody>
      </p:sp>
      <p:sp>
        <p:nvSpPr>
          <p:cNvPr id="10" name="矩形 9"/>
          <p:cNvSpPr/>
          <p:nvPr/>
        </p:nvSpPr>
        <p:spPr>
          <a:xfrm>
            <a:off x="1592008" y="2493412"/>
            <a:ext cx="858093" cy="570025"/>
          </a:xfrm>
          <a:prstGeom prst="rect">
            <a:avLst/>
          </a:prstGeom>
          <a:solidFill>
            <a:srgbClr val="91D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t>2</a:t>
            </a:r>
            <a:endParaRPr lang="zh-CN" altLang="en-US" sz="3200" dirty="0"/>
          </a:p>
        </p:txBody>
      </p:sp>
      <p:sp>
        <p:nvSpPr>
          <p:cNvPr id="11" name="矩形 10"/>
          <p:cNvSpPr/>
          <p:nvPr/>
        </p:nvSpPr>
        <p:spPr>
          <a:xfrm>
            <a:off x="2699792" y="2493412"/>
            <a:ext cx="4868976" cy="570025"/>
          </a:xfrm>
          <a:prstGeom prst="rect">
            <a:avLst/>
          </a:prstGeom>
          <a:solidFill>
            <a:srgbClr val="FF47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t>Gender Roles</a:t>
            </a:r>
            <a:endParaRPr lang="zh-CN" altLang="en-US" sz="2800" dirty="0"/>
          </a:p>
        </p:txBody>
      </p:sp>
      <p:sp>
        <p:nvSpPr>
          <p:cNvPr id="8" name="矩形 9">
            <a:extLst>
              <a:ext uri="{FF2B5EF4-FFF2-40B4-BE49-F238E27FC236}">
                <a16:creationId xmlns:a16="http://schemas.microsoft.com/office/drawing/2014/main" id="{611C8007-637E-4D7E-AC6D-8FD1502497FF}"/>
              </a:ext>
            </a:extLst>
          </p:cNvPr>
          <p:cNvSpPr/>
          <p:nvPr/>
        </p:nvSpPr>
        <p:spPr>
          <a:xfrm>
            <a:off x="1610838" y="3335075"/>
            <a:ext cx="858093" cy="57002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t>3</a:t>
            </a:r>
            <a:endParaRPr lang="zh-CN" altLang="en-US" sz="3200" dirty="0"/>
          </a:p>
        </p:txBody>
      </p:sp>
      <p:sp>
        <p:nvSpPr>
          <p:cNvPr id="9" name="矩形 10">
            <a:extLst>
              <a:ext uri="{FF2B5EF4-FFF2-40B4-BE49-F238E27FC236}">
                <a16:creationId xmlns:a16="http://schemas.microsoft.com/office/drawing/2014/main" id="{955D3F6B-8BF6-46B4-94D5-6FFD16147D0C}"/>
              </a:ext>
            </a:extLst>
          </p:cNvPr>
          <p:cNvSpPr/>
          <p:nvPr/>
        </p:nvSpPr>
        <p:spPr>
          <a:xfrm>
            <a:off x="2718622" y="3335075"/>
            <a:ext cx="4868976" cy="57002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t>Communities</a:t>
            </a:r>
            <a:endParaRPr lang="zh-CN" altLang="en-US" sz="2800" dirty="0"/>
          </a:p>
        </p:txBody>
      </p:sp>
    </p:spTree>
    <p:extLst>
      <p:ext uri="{BB962C8B-B14F-4D97-AF65-F5344CB8AC3E}">
        <p14:creationId xmlns:p14="http://schemas.microsoft.com/office/powerpoint/2010/main" val="3281200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504880-49A7-49C2-8EA9-58562059C14A}"/>
              </a:ext>
            </a:extLst>
          </p:cNvPr>
          <p:cNvSpPr>
            <a:spLocks noGrp="1"/>
          </p:cNvSpPr>
          <p:nvPr>
            <p:ph type="title"/>
          </p:nvPr>
        </p:nvSpPr>
        <p:spPr/>
        <p:txBody>
          <a:bodyPr/>
          <a:lstStyle/>
          <a:p>
            <a:r>
              <a:rPr lang="en-SG" dirty="0">
                <a:solidFill>
                  <a:schemeClr val="bg1"/>
                </a:solidFill>
              </a:rPr>
              <a:t>Gender Roles</a:t>
            </a:r>
          </a:p>
        </p:txBody>
      </p:sp>
      <p:sp>
        <p:nvSpPr>
          <p:cNvPr id="3" name="Content Placeholder 2">
            <a:extLst>
              <a:ext uri="{FF2B5EF4-FFF2-40B4-BE49-F238E27FC236}">
                <a16:creationId xmlns:a16="http://schemas.microsoft.com/office/drawing/2014/main" id="{E0020195-8361-43B3-BED7-7DA262F70A20}"/>
              </a:ext>
            </a:extLst>
          </p:cNvPr>
          <p:cNvSpPr>
            <a:spLocks noGrp="1"/>
          </p:cNvSpPr>
          <p:nvPr>
            <p:ph idx="1"/>
          </p:nvPr>
        </p:nvSpPr>
        <p:spPr/>
        <p:txBody>
          <a:bodyPr>
            <a:normAutofit/>
          </a:bodyPr>
          <a:lstStyle/>
          <a:p>
            <a:r>
              <a:rPr lang="en-SG" sz="2400" dirty="0">
                <a:solidFill>
                  <a:schemeClr val="bg1"/>
                </a:solidFill>
              </a:rPr>
              <a:t>Most countries today view men and women as equal</a:t>
            </a:r>
          </a:p>
          <a:p>
            <a:r>
              <a:rPr lang="en-SG" sz="2400" dirty="0">
                <a:solidFill>
                  <a:schemeClr val="bg1"/>
                </a:solidFill>
              </a:rPr>
              <a:t>There are a few exceptions:</a:t>
            </a:r>
          </a:p>
          <a:p>
            <a:pPr lvl="1"/>
            <a:r>
              <a:rPr lang="en-SG" sz="2000" dirty="0">
                <a:solidFill>
                  <a:schemeClr val="bg1"/>
                </a:solidFill>
              </a:rPr>
              <a:t>e.g. Saudi Arabia</a:t>
            </a:r>
          </a:p>
          <a:p>
            <a:pPr lvl="2"/>
            <a:r>
              <a:rPr lang="en-SG" sz="2000" dirty="0">
                <a:solidFill>
                  <a:schemeClr val="bg1"/>
                </a:solidFill>
              </a:rPr>
              <a:t>Ranked 141</a:t>
            </a:r>
            <a:r>
              <a:rPr lang="en-SG" sz="2000" baseline="30000" dirty="0">
                <a:solidFill>
                  <a:schemeClr val="bg1"/>
                </a:solidFill>
              </a:rPr>
              <a:t>st</a:t>
            </a:r>
            <a:r>
              <a:rPr lang="en-SG" sz="2000" dirty="0">
                <a:solidFill>
                  <a:schemeClr val="bg1"/>
                </a:solidFill>
              </a:rPr>
              <a:t> out of 144 countries for gender parity (World Economic Forum)</a:t>
            </a:r>
          </a:p>
          <a:p>
            <a:pPr lvl="2"/>
            <a:r>
              <a:rPr lang="en-SG" sz="2000" dirty="0">
                <a:solidFill>
                  <a:schemeClr val="bg1"/>
                </a:solidFill>
              </a:rPr>
              <a:t>Segregation</a:t>
            </a:r>
          </a:p>
          <a:p>
            <a:pPr lvl="2"/>
            <a:r>
              <a:rPr lang="en-SG" sz="2000" dirty="0">
                <a:solidFill>
                  <a:schemeClr val="bg1"/>
                </a:solidFill>
              </a:rPr>
              <a:t>Male guardians</a:t>
            </a:r>
          </a:p>
        </p:txBody>
      </p:sp>
      <p:pic>
        <p:nvPicPr>
          <p:cNvPr id="5" name="Picture 4">
            <a:extLst>
              <a:ext uri="{FF2B5EF4-FFF2-40B4-BE49-F238E27FC236}">
                <a16:creationId xmlns:a16="http://schemas.microsoft.com/office/drawing/2014/main" id="{02623374-989B-406F-B0D5-18BB3EB009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72127" y="2787774"/>
            <a:ext cx="1788305" cy="2052293"/>
          </a:xfrm>
          <a:prstGeom prst="rect">
            <a:avLst/>
          </a:prstGeom>
        </p:spPr>
      </p:pic>
    </p:spTree>
    <p:extLst>
      <p:ext uri="{BB962C8B-B14F-4D97-AF65-F5344CB8AC3E}">
        <p14:creationId xmlns:p14="http://schemas.microsoft.com/office/powerpoint/2010/main" val="6627376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a:off x="2699792" y="1800013"/>
            <a:ext cx="735006" cy="241289"/>
          </a:xfrm>
          <a:prstGeom prst="rect">
            <a:avLst/>
          </a:prstGeom>
          <a:noFill/>
          <a:ln w="25400" cap="flat"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PPT</a:t>
            </a:r>
            <a:r>
              <a:rPr kumimoji="0" lang="zh-CN" altLang="en-US" sz="100" b="0" i="0" u="none" strike="noStrike" kern="0" cap="none" spc="0" normalizeH="0" baseline="0" noProof="0" dirty="0">
                <a:ln>
                  <a:noFill/>
                </a:ln>
                <a:solidFill>
                  <a:sysClr val="window" lastClr="FFFFFF"/>
                </a:solidFill>
                <a:effectLst/>
                <a:uLnTx/>
                <a:uFillTx/>
                <a:latin typeface="Calibri"/>
                <a:ea typeface="宋体"/>
                <a:cs typeface="+mn-cs"/>
              </a:rPr>
              <a:t>模板：</a:t>
            </a: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www.1ppt.com/moban/                  PPT</a:t>
            </a:r>
            <a:r>
              <a:rPr kumimoji="0" lang="zh-CN" altLang="en-US" sz="100" b="0" i="0" u="none" strike="noStrike" kern="0" cap="none" spc="0" normalizeH="0" baseline="0" noProof="0" dirty="0">
                <a:ln>
                  <a:noFill/>
                </a:ln>
                <a:solidFill>
                  <a:sysClr val="window" lastClr="FFFFFF"/>
                </a:solidFill>
                <a:effectLst/>
                <a:uLnTx/>
                <a:uFillTx/>
                <a:latin typeface="Calibri"/>
                <a:ea typeface="宋体"/>
                <a:cs typeface="+mn-cs"/>
              </a:rPr>
              <a:t>素材：</a:t>
            </a: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PPT</a:t>
            </a:r>
            <a:r>
              <a:rPr kumimoji="0" lang="zh-CN" altLang="en-US" sz="100" b="0" i="0" u="none" strike="noStrike" kern="0" cap="none" spc="0" normalizeH="0" baseline="0" noProof="0" dirty="0">
                <a:ln>
                  <a:noFill/>
                </a:ln>
                <a:solidFill>
                  <a:sysClr val="window" lastClr="FFFFFF"/>
                </a:solidFill>
                <a:effectLst/>
                <a:uLnTx/>
                <a:uFillTx/>
                <a:latin typeface="Calibri"/>
                <a:ea typeface="宋体"/>
                <a:cs typeface="+mn-cs"/>
              </a:rPr>
              <a:t>背景：</a:t>
            </a: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www.1ppt.com/beijing/                   PPT</a:t>
            </a:r>
            <a:r>
              <a:rPr kumimoji="0" lang="zh-CN" altLang="en-US" sz="100" b="0" i="0" u="none" strike="noStrike" kern="0" cap="none" spc="0" normalizeH="0" baseline="0" noProof="0" dirty="0">
                <a:ln>
                  <a:noFill/>
                </a:ln>
                <a:solidFill>
                  <a:sysClr val="window" lastClr="FFFFFF"/>
                </a:solidFill>
                <a:effectLst/>
                <a:uLnTx/>
                <a:uFillTx/>
                <a:latin typeface="Calibri"/>
                <a:ea typeface="宋体"/>
                <a:cs typeface="+mn-cs"/>
              </a:rPr>
              <a:t>图表：</a:t>
            </a: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PPT</a:t>
            </a:r>
            <a:r>
              <a:rPr kumimoji="0" lang="zh-CN" altLang="en-US" sz="100" b="0" i="0" u="none" strike="noStrike" kern="0" cap="none" spc="0" normalizeH="0" baseline="0" noProof="0" dirty="0">
                <a:ln>
                  <a:noFill/>
                </a:ln>
                <a:solidFill>
                  <a:sysClr val="window" lastClr="FFFFFF"/>
                </a:solidFill>
                <a:effectLst/>
                <a:uLnTx/>
                <a:uFillTx/>
                <a:latin typeface="Calibri"/>
                <a:ea typeface="宋体"/>
                <a:cs typeface="+mn-cs"/>
              </a:rPr>
              <a:t>下载：</a:t>
            </a: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www.1ppt.com/xiazai/                     PPT</a:t>
            </a:r>
            <a:r>
              <a:rPr kumimoji="0" lang="zh-CN" altLang="en-US" sz="100" b="0" i="0" u="none" strike="noStrike" kern="0" cap="none" spc="0" normalizeH="0" baseline="0" noProof="0" dirty="0">
                <a:ln>
                  <a:noFill/>
                </a:ln>
                <a:solidFill>
                  <a:sysClr val="window" lastClr="FFFFFF"/>
                </a:solidFill>
                <a:effectLst/>
                <a:uLnTx/>
                <a:uFillTx/>
                <a:latin typeface="Calibri"/>
                <a:ea typeface="宋体"/>
                <a:cs typeface="+mn-cs"/>
              </a:rPr>
              <a:t>教程： </a:t>
            </a: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latin typeface="Calibri"/>
                <a:ea typeface="宋体"/>
                <a:cs typeface="+mn-cs"/>
              </a:rPr>
              <a:t>资料下载：</a:t>
            </a: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www.1ppt.com/ziliao/                   </a:t>
            </a:r>
            <a:r>
              <a:rPr kumimoji="0" lang="zh-CN" altLang="en-US" sz="100" b="0" i="0" u="none" strike="noStrike" kern="0" cap="none" spc="0" normalizeH="0" baseline="0" noProof="0" dirty="0">
                <a:ln>
                  <a:noFill/>
                </a:ln>
                <a:solidFill>
                  <a:sysClr val="window" lastClr="FFFFFF"/>
                </a:solidFill>
                <a:effectLst/>
                <a:uLnTx/>
                <a:uFillTx/>
                <a:latin typeface="Calibri"/>
                <a:ea typeface="宋体"/>
                <a:cs typeface="+mn-cs"/>
              </a:rPr>
              <a:t>范文下载：</a:t>
            </a: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www.1ppt.com/fanwen/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latin typeface="Calibri"/>
                <a:ea typeface="宋体"/>
                <a:cs typeface="+mn-cs"/>
              </a:rPr>
              <a:t>试卷下载：</a:t>
            </a: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www.1ppt.com/shiti/                     </a:t>
            </a:r>
            <a:r>
              <a:rPr kumimoji="0" lang="zh-CN" altLang="en-US" sz="100" b="0" i="0" u="none" strike="noStrike" kern="0" cap="none" spc="0" normalizeH="0" baseline="0" noProof="0" dirty="0">
                <a:ln>
                  <a:noFill/>
                </a:ln>
                <a:solidFill>
                  <a:sysClr val="window" lastClr="FFFFFF"/>
                </a:solidFill>
                <a:effectLst/>
                <a:uLnTx/>
                <a:uFillTx/>
                <a:latin typeface="Calibri"/>
                <a:ea typeface="宋体"/>
                <a:cs typeface="+mn-cs"/>
              </a:rPr>
              <a:t>教案下载：</a:t>
            </a: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www.1ppt.com/jiaoan/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PPT</a:t>
            </a:r>
            <a:r>
              <a:rPr kumimoji="0" lang="zh-CN" altLang="en-US" sz="100" b="0" i="0" u="none" strike="noStrike" kern="0" cap="none" spc="0" normalizeH="0" baseline="0" noProof="0" dirty="0">
                <a:ln>
                  <a:noFill/>
                </a:ln>
                <a:solidFill>
                  <a:sysClr val="window" lastClr="FFFFFF"/>
                </a:solidFill>
                <a:effectLst/>
                <a:uLnTx/>
                <a:uFillTx/>
                <a:latin typeface="Calibri"/>
                <a:ea typeface="宋体"/>
                <a:cs typeface="+mn-cs"/>
              </a:rPr>
              <a:t>论坛：</a:t>
            </a: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www.1ppt.cn                                     PPT</a:t>
            </a:r>
            <a:r>
              <a:rPr kumimoji="0" lang="zh-CN" altLang="en-US" sz="100" b="0" i="0" u="none" strike="noStrike" kern="0" cap="none" spc="0" normalizeH="0" baseline="0" noProof="0" dirty="0">
                <a:ln>
                  <a:noFill/>
                </a:ln>
                <a:solidFill>
                  <a:sysClr val="window" lastClr="FFFFFF"/>
                </a:solidFill>
                <a:effectLst/>
                <a:uLnTx/>
                <a:uFillTx/>
                <a:latin typeface="Calibri"/>
                <a:ea typeface="宋体"/>
                <a:cs typeface="+mn-cs"/>
              </a:rPr>
              <a:t>课件：</a:t>
            </a: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latin typeface="Calibri"/>
                <a:ea typeface="宋体"/>
                <a:cs typeface="+mn-cs"/>
              </a:rPr>
              <a:t>语文课件：</a:t>
            </a: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www.1ppt.com/kejian/yuwen/    </a:t>
            </a:r>
            <a:r>
              <a:rPr kumimoji="0" lang="zh-CN" altLang="en-US" sz="100" b="0" i="0" u="none" strike="noStrike" kern="0" cap="none" spc="0" normalizeH="0" baseline="0" noProof="0" dirty="0">
                <a:ln>
                  <a:noFill/>
                </a:ln>
                <a:solidFill>
                  <a:sysClr val="window" lastClr="FFFFFF"/>
                </a:solidFill>
                <a:effectLst/>
                <a:uLnTx/>
                <a:uFillTx/>
                <a:latin typeface="Calibri"/>
                <a:ea typeface="宋体"/>
                <a:cs typeface="+mn-cs"/>
              </a:rPr>
              <a:t>数学课件：</a:t>
            </a: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www.1ppt.com/kejian/shuxue/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latin typeface="Calibri"/>
                <a:ea typeface="宋体"/>
                <a:cs typeface="+mn-cs"/>
              </a:rPr>
              <a:t>英语课件：</a:t>
            </a: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www.1ppt.com/kejian/yingyu/    </a:t>
            </a:r>
            <a:r>
              <a:rPr kumimoji="0" lang="zh-CN" altLang="en-US" sz="100" b="0" i="0" u="none" strike="noStrike" kern="0" cap="none" spc="0" normalizeH="0" baseline="0" noProof="0" dirty="0">
                <a:ln>
                  <a:noFill/>
                </a:ln>
                <a:solidFill>
                  <a:sysClr val="window" lastClr="FFFFFF"/>
                </a:solidFill>
                <a:effectLst/>
                <a:uLnTx/>
                <a:uFillTx/>
                <a:latin typeface="Calibri"/>
                <a:ea typeface="宋体"/>
                <a:cs typeface="+mn-cs"/>
              </a:rPr>
              <a:t>美术课件：</a:t>
            </a: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www.1ppt.com/kejian/meishu/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latin typeface="Calibri"/>
                <a:ea typeface="宋体"/>
                <a:cs typeface="+mn-cs"/>
              </a:rPr>
              <a:t>科学课件：</a:t>
            </a: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www.1ppt.com/kejian/kexue/     </a:t>
            </a:r>
            <a:r>
              <a:rPr kumimoji="0" lang="zh-CN" altLang="en-US" sz="100" b="0" i="0" u="none" strike="noStrike" kern="0" cap="none" spc="0" normalizeH="0" baseline="0" noProof="0" dirty="0">
                <a:ln>
                  <a:noFill/>
                </a:ln>
                <a:solidFill>
                  <a:sysClr val="window" lastClr="FFFFFF"/>
                </a:solidFill>
                <a:effectLst/>
                <a:uLnTx/>
                <a:uFillTx/>
                <a:latin typeface="Calibri"/>
                <a:ea typeface="宋体"/>
                <a:cs typeface="+mn-cs"/>
              </a:rPr>
              <a:t>物理课件：</a:t>
            </a: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www.1ppt.com/kejian/wuli/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latin typeface="Calibri"/>
                <a:ea typeface="宋体"/>
                <a:cs typeface="+mn-cs"/>
              </a:rPr>
              <a:t>化学课件：</a:t>
            </a: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www.1ppt.com/kejian/huaxue/  </a:t>
            </a:r>
            <a:r>
              <a:rPr kumimoji="0" lang="zh-CN" altLang="en-US" sz="100" b="0" i="0" u="none" strike="noStrike" kern="0" cap="none" spc="0" normalizeH="0" baseline="0" noProof="0" dirty="0">
                <a:ln>
                  <a:noFill/>
                </a:ln>
                <a:solidFill>
                  <a:sysClr val="window" lastClr="FFFFFF"/>
                </a:solidFill>
                <a:effectLst/>
                <a:uLnTx/>
                <a:uFillTx/>
                <a:latin typeface="Calibri"/>
                <a:ea typeface="宋体"/>
                <a:cs typeface="+mn-cs"/>
              </a:rPr>
              <a:t>生物课件：</a:t>
            </a: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www.1ppt.com/kejian/shengwu/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latin typeface="Calibri"/>
                <a:ea typeface="宋体"/>
                <a:cs typeface="+mn-cs"/>
              </a:rPr>
              <a:t>地理课件：</a:t>
            </a: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www.1ppt.com/kejian/dili/          </a:t>
            </a:r>
            <a:r>
              <a:rPr kumimoji="0" lang="zh-CN" altLang="en-US" sz="100" b="0" i="0" u="none" strike="noStrike" kern="0" cap="none" spc="0" normalizeH="0" baseline="0" noProof="0" dirty="0">
                <a:ln>
                  <a:noFill/>
                </a:ln>
                <a:solidFill>
                  <a:sysClr val="window" lastClr="FFFFFF"/>
                </a:solidFill>
                <a:effectLst/>
                <a:uLnTx/>
                <a:uFillTx/>
                <a:latin typeface="Calibri"/>
                <a:ea typeface="宋体"/>
                <a:cs typeface="+mn-cs"/>
              </a:rPr>
              <a:t>历史课件：</a:t>
            </a: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www.1ppt.com/kejian/lishi/        </a:t>
            </a:r>
          </a:p>
        </p:txBody>
      </p:sp>
      <p:sp>
        <p:nvSpPr>
          <p:cNvPr id="6" name="TextBox 5"/>
          <p:cNvSpPr txBox="1"/>
          <p:nvPr/>
        </p:nvSpPr>
        <p:spPr>
          <a:xfrm>
            <a:off x="2915816" y="555526"/>
            <a:ext cx="3672408" cy="523220"/>
          </a:xfrm>
          <a:prstGeom prst="rect">
            <a:avLst/>
          </a:prstGeom>
          <a:noFill/>
        </p:spPr>
        <p:txBody>
          <a:bodyPr wrap="square" rtlCol="0">
            <a:spAutoFit/>
          </a:bodyPr>
          <a:lstStyle/>
          <a:p>
            <a:pPr algn="ctr"/>
            <a:r>
              <a:rPr lang="en-US" altLang="zh-CN" sz="2800" dirty="0">
                <a:solidFill>
                  <a:schemeClr val="bg1"/>
                </a:solidFill>
                <a:latin typeface="Arial" charset="0"/>
                <a:ea typeface="Arial" charset="0"/>
                <a:cs typeface="Arial" charset="0"/>
              </a:rPr>
              <a:t>Beliefs and Values</a:t>
            </a:r>
            <a:endParaRPr lang="zh-CN" altLang="en-US" sz="2800" dirty="0">
              <a:solidFill>
                <a:schemeClr val="bg1"/>
              </a:solidFill>
              <a:latin typeface="Arial" charset="0"/>
              <a:ea typeface="Arial" charset="0"/>
              <a:cs typeface="Arial" charset="0"/>
            </a:endParaRPr>
          </a:p>
        </p:txBody>
      </p:sp>
      <p:sp>
        <p:nvSpPr>
          <p:cNvPr id="2" name="矩形 1"/>
          <p:cNvSpPr/>
          <p:nvPr/>
        </p:nvSpPr>
        <p:spPr>
          <a:xfrm>
            <a:off x="1592008" y="1635646"/>
            <a:ext cx="858093" cy="570025"/>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t>1</a:t>
            </a:r>
            <a:endParaRPr lang="zh-CN" altLang="en-US" sz="3200" dirty="0"/>
          </a:p>
        </p:txBody>
      </p:sp>
      <p:sp>
        <p:nvSpPr>
          <p:cNvPr id="4" name="矩形 3"/>
          <p:cNvSpPr/>
          <p:nvPr/>
        </p:nvSpPr>
        <p:spPr>
          <a:xfrm>
            <a:off x="2699792" y="1635646"/>
            <a:ext cx="4868976" cy="570025"/>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t>Fate</a:t>
            </a:r>
            <a:endParaRPr lang="zh-CN" altLang="en-US" sz="2800" dirty="0"/>
          </a:p>
        </p:txBody>
      </p:sp>
      <p:sp>
        <p:nvSpPr>
          <p:cNvPr id="10" name="矩形 9"/>
          <p:cNvSpPr/>
          <p:nvPr/>
        </p:nvSpPr>
        <p:spPr>
          <a:xfrm>
            <a:off x="1592008" y="2493412"/>
            <a:ext cx="858093" cy="570025"/>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t>2</a:t>
            </a:r>
            <a:endParaRPr lang="zh-CN" altLang="en-US" sz="3200" dirty="0"/>
          </a:p>
        </p:txBody>
      </p:sp>
      <p:sp>
        <p:nvSpPr>
          <p:cNvPr id="11" name="矩形 10"/>
          <p:cNvSpPr/>
          <p:nvPr/>
        </p:nvSpPr>
        <p:spPr>
          <a:xfrm>
            <a:off x="2699792" y="2493412"/>
            <a:ext cx="4868976" cy="570025"/>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a:t>Gender Roles</a:t>
            </a:r>
            <a:endParaRPr lang="zh-CN" altLang="en-US" sz="2800" dirty="0"/>
          </a:p>
        </p:txBody>
      </p:sp>
      <p:sp>
        <p:nvSpPr>
          <p:cNvPr id="8" name="矩形 9">
            <a:extLst>
              <a:ext uri="{FF2B5EF4-FFF2-40B4-BE49-F238E27FC236}">
                <a16:creationId xmlns:a16="http://schemas.microsoft.com/office/drawing/2014/main" id="{611C8007-637E-4D7E-AC6D-8FD1502497FF}"/>
              </a:ext>
            </a:extLst>
          </p:cNvPr>
          <p:cNvSpPr/>
          <p:nvPr/>
        </p:nvSpPr>
        <p:spPr>
          <a:xfrm>
            <a:off x="1610838" y="3335075"/>
            <a:ext cx="858093" cy="570025"/>
          </a:xfrm>
          <a:prstGeom prst="rect">
            <a:avLst/>
          </a:prstGeom>
          <a:solidFill>
            <a:srgbClr val="91D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t>3</a:t>
            </a:r>
            <a:endParaRPr lang="zh-CN" altLang="en-US" sz="3200" dirty="0"/>
          </a:p>
        </p:txBody>
      </p:sp>
      <p:sp>
        <p:nvSpPr>
          <p:cNvPr id="9" name="矩形 10">
            <a:extLst>
              <a:ext uri="{FF2B5EF4-FFF2-40B4-BE49-F238E27FC236}">
                <a16:creationId xmlns:a16="http://schemas.microsoft.com/office/drawing/2014/main" id="{955D3F6B-8BF6-46B4-94D5-6FFD16147D0C}"/>
              </a:ext>
            </a:extLst>
          </p:cNvPr>
          <p:cNvSpPr/>
          <p:nvPr/>
        </p:nvSpPr>
        <p:spPr>
          <a:xfrm>
            <a:off x="2718622" y="3335075"/>
            <a:ext cx="4868976" cy="570025"/>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t>Communities</a:t>
            </a:r>
            <a:endParaRPr lang="zh-CN" altLang="en-US" sz="2800" dirty="0"/>
          </a:p>
        </p:txBody>
      </p:sp>
    </p:spTree>
    <p:extLst>
      <p:ext uri="{BB962C8B-B14F-4D97-AF65-F5344CB8AC3E}">
        <p14:creationId xmlns:p14="http://schemas.microsoft.com/office/powerpoint/2010/main" val="17820784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8A6197-A2FB-41CF-91AC-F63E278FC261}"/>
              </a:ext>
            </a:extLst>
          </p:cNvPr>
          <p:cNvSpPr>
            <a:spLocks noGrp="1"/>
          </p:cNvSpPr>
          <p:nvPr>
            <p:ph type="title"/>
          </p:nvPr>
        </p:nvSpPr>
        <p:spPr/>
        <p:txBody>
          <a:bodyPr/>
          <a:lstStyle/>
          <a:p>
            <a:r>
              <a:rPr lang="en-SG" dirty="0">
                <a:solidFill>
                  <a:schemeClr val="bg1"/>
                </a:solidFill>
              </a:rPr>
              <a:t>Communities in different cultures</a:t>
            </a:r>
          </a:p>
        </p:txBody>
      </p:sp>
      <p:sp>
        <p:nvSpPr>
          <p:cNvPr id="5" name="Text Placeholder 4">
            <a:extLst>
              <a:ext uri="{FF2B5EF4-FFF2-40B4-BE49-F238E27FC236}">
                <a16:creationId xmlns:a16="http://schemas.microsoft.com/office/drawing/2014/main" id="{8B25774E-CD95-4476-ADC5-BBABDD66EFBD}"/>
              </a:ext>
            </a:extLst>
          </p:cNvPr>
          <p:cNvSpPr>
            <a:spLocks noGrp="1"/>
          </p:cNvSpPr>
          <p:nvPr>
            <p:ph type="body" idx="1"/>
          </p:nvPr>
        </p:nvSpPr>
        <p:spPr/>
        <p:txBody>
          <a:bodyPr/>
          <a:lstStyle/>
          <a:p>
            <a:r>
              <a:rPr lang="en-SG" dirty="0">
                <a:solidFill>
                  <a:schemeClr val="bg1"/>
                </a:solidFill>
              </a:rPr>
              <a:t>Individualism</a:t>
            </a:r>
          </a:p>
        </p:txBody>
      </p:sp>
      <p:sp>
        <p:nvSpPr>
          <p:cNvPr id="3" name="Content Placeholder 2">
            <a:extLst>
              <a:ext uri="{FF2B5EF4-FFF2-40B4-BE49-F238E27FC236}">
                <a16:creationId xmlns:a16="http://schemas.microsoft.com/office/drawing/2014/main" id="{DEB94160-ADF5-42CB-B82A-09FB3E7398B7}"/>
              </a:ext>
            </a:extLst>
          </p:cNvPr>
          <p:cNvSpPr>
            <a:spLocks noGrp="1"/>
          </p:cNvSpPr>
          <p:nvPr>
            <p:ph sz="half" idx="2"/>
          </p:nvPr>
        </p:nvSpPr>
        <p:spPr/>
        <p:txBody>
          <a:bodyPr>
            <a:normAutofit/>
          </a:bodyPr>
          <a:lstStyle/>
          <a:p>
            <a:pPr lvl="1"/>
            <a:r>
              <a:rPr lang="en-SG" sz="2000" dirty="0">
                <a:solidFill>
                  <a:schemeClr val="bg1"/>
                </a:solidFill>
              </a:rPr>
              <a:t>Individual first</a:t>
            </a:r>
          </a:p>
          <a:p>
            <a:pPr lvl="1"/>
            <a:r>
              <a:rPr lang="en-SG" sz="2000" dirty="0">
                <a:solidFill>
                  <a:schemeClr val="bg1"/>
                </a:solidFill>
              </a:rPr>
              <a:t>E.g. US</a:t>
            </a:r>
          </a:p>
          <a:p>
            <a:pPr lvl="1"/>
            <a:r>
              <a:rPr lang="en-SG" sz="2000" dirty="0">
                <a:solidFill>
                  <a:schemeClr val="bg1"/>
                </a:solidFill>
              </a:rPr>
              <a:t>Works and achieves alone</a:t>
            </a:r>
          </a:p>
          <a:p>
            <a:pPr lvl="1"/>
            <a:r>
              <a:rPr lang="en-SG" sz="2000" dirty="0">
                <a:solidFill>
                  <a:schemeClr val="bg1"/>
                </a:solidFill>
              </a:rPr>
              <a:t>Quick to iron out issues and stand up for himself/herself</a:t>
            </a:r>
          </a:p>
        </p:txBody>
      </p:sp>
      <p:sp>
        <p:nvSpPr>
          <p:cNvPr id="6" name="Text Placeholder 5">
            <a:extLst>
              <a:ext uri="{FF2B5EF4-FFF2-40B4-BE49-F238E27FC236}">
                <a16:creationId xmlns:a16="http://schemas.microsoft.com/office/drawing/2014/main" id="{D967CFB0-2F08-4194-9379-D673BFAF780C}"/>
              </a:ext>
            </a:extLst>
          </p:cNvPr>
          <p:cNvSpPr>
            <a:spLocks noGrp="1"/>
          </p:cNvSpPr>
          <p:nvPr>
            <p:ph type="body" sz="quarter" idx="3"/>
          </p:nvPr>
        </p:nvSpPr>
        <p:spPr/>
        <p:txBody>
          <a:bodyPr/>
          <a:lstStyle/>
          <a:p>
            <a:r>
              <a:rPr lang="en-SG" dirty="0">
                <a:solidFill>
                  <a:schemeClr val="bg1"/>
                </a:solidFill>
              </a:rPr>
              <a:t>Communitarianism</a:t>
            </a:r>
          </a:p>
        </p:txBody>
      </p:sp>
      <p:sp>
        <p:nvSpPr>
          <p:cNvPr id="4" name="Content Placeholder 3">
            <a:extLst>
              <a:ext uri="{FF2B5EF4-FFF2-40B4-BE49-F238E27FC236}">
                <a16:creationId xmlns:a16="http://schemas.microsoft.com/office/drawing/2014/main" id="{25162F9D-F82E-466D-BE57-0871D6B82DD5}"/>
              </a:ext>
            </a:extLst>
          </p:cNvPr>
          <p:cNvSpPr>
            <a:spLocks noGrp="1"/>
          </p:cNvSpPr>
          <p:nvPr>
            <p:ph sz="quarter" idx="4"/>
          </p:nvPr>
        </p:nvSpPr>
        <p:spPr/>
        <p:txBody>
          <a:bodyPr>
            <a:normAutofit/>
          </a:bodyPr>
          <a:lstStyle/>
          <a:p>
            <a:pPr lvl="1"/>
            <a:r>
              <a:rPr lang="en-SG" sz="2000" dirty="0">
                <a:solidFill>
                  <a:schemeClr val="bg1"/>
                </a:solidFill>
              </a:rPr>
              <a:t>Community first</a:t>
            </a:r>
          </a:p>
          <a:p>
            <a:pPr lvl="1"/>
            <a:r>
              <a:rPr lang="en-SG" sz="2000" dirty="0">
                <a:solidFill>
                  <a:schemeClr val="bg1"/>
                </a:solidFill>
              </a:rPr>
              <a:t>E.g. Japan</a:t>
            </a:r>
          </a:p>
          <a:p>
            <a:pPr lvl="1"/>
            <a:r>
              <a:rPr lang="en-SG" sz="2000" dirty="0">
                <a:solidFill>
                  <a:schemeClr val="bg1"/>
                </a:solidFill>
              </a:rPr>
              <a:t>Direct confrontation is avoided</a:t>
            </a:r>
          </a:p>
        </p:txBody>
      </p:sp>
      <p:pic>
        <p:nvPicPr>
          <p:cNvPr id="8" name="Picture 7">
            <a:extLst>
              <a:ext uri="{FF2B5EF4-FFF2-40B4-BE49-F238E27FC236}">
                <a16:creationId xmlns:a16="http://schemas.microsoft.com/office/drawing/2014/main" id="{D6BA6896-5DF5-4BFB-AD4B-0447E1ED83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4294" y="3435846"/>
            <a:ext cx="2286000" cy="1504950"/>
          </a:xfrm>
          <a:prstGeom prst="rect">
            <a:avLst/>
          </a:prstGeom>
        </p:spPr>
      </p:pic>
      <p:pic>
        <p:nvPicPr>
          <p:cNvPr id="10" name="Picture 9">
            <a:extLst>
              <a:ext uri="{FF2B5EF4-FFF2-40B4-BE49-F238E27FC236}">
                <a16:creationId xmlns:a16="http://schemas.microsoft.com/office/drawing/2014/main" id="{3781C497-34EF-4839-AB66-B39391DA69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88024" y="3420743"/>
            <a:ext cx="3276600" cy="1390650"/>
          </a:xfrm>
          <a:prstGeom prst="rect">
            <a:avLst/>
          </a:prstGeom>
        </p:spPr>
      </p:pic>
    </p:spTree>
    <p:extLst>
      <p:ext uri="{BB962C8B-B14F-4D97-AF65-F5344CB8AC3E}">
        <p14:creationId xmlns:p14="http://schemas.microsoft.com/office/powerpoint/2010/main" val="112000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par>
                                <p:cTn id="17" presetID="9"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dissolve">
                                      <p:cBhvr>
                                        <p:cTn id="19" dur="500"/>
                                        <p:tgtEl>
                                          <p:spTgt spid="8"/>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5">
                                            <p:txEl>
                                              <p:pRg st="0" end="0"/>
                                            </p:txEl>
                                          </p:spTgt>
                                        </p:tgtEl>
                                        <p:attrNameLst>
                                          <p:attrName>style.visibility</p:attrName>
                                        </p:attrNameLst>
                                      </p:cBhvr>
                                      <p:to>
                                        <p:strVal val="visible"/>
                                      </p:to>
                                    </p:set>
                                    <p:animEffect transition="in" filter="dissolve">
                                      <p:cBhvr>
                                        <p:cTn id="22" dur="500"/>
                                        <p:tgtEl>
                                          <p:spTgt spid="5">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6">
                                            <p:txEl>
                                              <p:pRg st="0" end="0"/>
                                            </p:txEl>
                                          </p:spTgt>
                                        </p:tgtEl>
                                        <p:attrNameLst>
                                          <p:attrName>style.visibility</p:attrName>
                                        </p:attrNameLst>
                                      </p:cBhvr>
                                      <p:to>
                                        <p:strVal val="visible"/>
                                      </p:to>
                                    </p:set>
                                    <p:animEffect transition="in" filter="dissolve">
                                      <p:cBhvr>
                                        <p:cTn id="27" dur="500"/>
                                        <p:tgtEl>
                                          <p:spTgt spid="6">
                                            <p:txEl>
                                              <p:pRg st="0" end="0"/>
                                            </p:txEl>
                                          </p:spTgt>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4">
                                            <p:txEl>
                                              <p:pRg st="0" end="0"/>
                                            </p:txEl>
                                          </p:spTgt>
                                        </p:tgtEl>
                                        <p:attrNameLst>
                                          <p:attrName>style.visibility</p:attrName>
                                        </p:attrNameLst>
                                      </p:cBhvr>
                                      <p:to>
                                        <p:strVal val="visible"/>
                                      </p:to>
                                    </p:set>
                                    <p:animEffect transition="in" filter="dissolve">
                                      <p:cBhvr>
                                        <p:cTn id="30" dur="500"/>
                                        <p:tgtEl>
                                          <p:spTgt spid="4">
                                            <p:txEl>
                                              <p:pRg st="0" end="0"/>
                                            </p:txEl>
                                          </p:spTgt>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4">
                                            <p:txEl>
                                              <p:pRg st="1" end="1"/>
                                            </p:txEl>
                                          </p:spTgt>
                                        </p:tgtEl>
                                        <p:attrNameLst>
                                          <p:attrName>style.visibility</p:attrName>
                                        </p:attrNameLst>
                                      </p:cBhvr>
                                      <p:to>
                                        <p:strVal val="visible"/>
                                      </p:to>
                                    </p:set>
                                    <p:animEffect transition="in" filter="dissolve">
                                      <p:cBhvr>
                                        <p:cTn id="33" dur="500"/>
                                        <p:tgtEl>
                                          <p:spTgt spid="4">
                                            <p:txEl>
                                              <p:pRg st="1" end="1"/>
                                            </p:txEl>
                                          </p:spTgt>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4">
                                            <p:txEl>
                                              <p:pRg st="2" end="2"/>
                                            </p:txEl>
                                          </p:spTgt>
                                        </p:tgtEl>
                                        <p:attrNameLst>
                                          <p:attrName>style.visibility</p:attrName>
                                        </p:attrNameLst>
                                      </p:cBhvr>
                                      <p:to>
                                        <p:strVal val="visible"/>
                                      </p:to>
                                    </p:set>
                                    <p:animEffect transition="in" filter="dissolve">
                                      <p:cBhvr>
                                        <p:cTn id="36" dur="500"/>
                                        <p:tgtEl>
                                          <p:spTgt spid="4">
                                            <p:txEl>
                                              <p:pRg st="2" end="2"/>
                                            </p:txEl>
                                          </p:spTgt>
                                        </p:tgtEl>
                                      </p:cBhvr>
                                    </p:animEffect>
                                  </p:childTnLst>
                                </p:cTn>
                              </p:par>
                              <p:par>
                                <p:cTn id="37" presetID="9" presetClass="entr" presetSubtype="0" fill="hold" nodeType="with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dissolve">
                                      <p:cBhvr>
                                        <p:cTn id="3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3" grpId="0" uiExpand="1" build="p"/>
      <p:bldP spid="6" grpId="0" build="p"/>
      <p:bldP spid="4"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0" y="1654572"/>
            <a:ext cx="1979712" cy="936104"/>
          </a:xfrm>
          <a:prstGeom prst="rect">
            <a:avLst/>
          </a:prstGeom>
          <a:solidFill>
            <a:srgbClr val="91D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6101473" y="1654572"/>
            <a:ext cx="1979712" cy="936104"/>
          </a:xfrm>
          <a:prstGeom prst="rect">
            <a:avLst/>
          </a:prstGeom>
          <a:solidFill>
            <a:srgbClr val="91D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6115608" y="2730707"/>
            <a:ext cx="1979712" cy="936104"/>
          </a:xfrm>
          <a:prstGeom prst="rect">
            <a:avLst/>
          </a:prstGeom>
          <a:solidFill>
            <a:srgbClr val="FF47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0" y="2730707"/>
            <a:ext cx="1979712" cy="936104"/>
          </a:xfrm>
          <a:prstGeom prst="rect">
            <a:avLst/>
          </a:prstGeom>
          <a:solidFill>
            <a:srgbClr val="FF47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2038536" y="2730707"/>
            <a:ext cx="1979712" cy="936104"/>
          </a:xfrm>
          <a:prstGeom prst="rect">
            <a:avLst/>
          </a:prstGeom>
          <a:solidFill>
            <a:srgbClr val="00C5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4077072" y="2730707"/>
            <a:ext cx="1979712" cy="936104"/>
          </a:xfrm>
          <a:prstGeom prst="rect">
            <a:avLst/>
          </a:prstGeom>
          <a:solidFill>
            <a:srgbClr val="FFA0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8135298" y="1654572"/>
            <a:ext cx="1008702" cy="936104"/>
          </a:xfrm>
          <a:prstGeom prst="rect">
            <a:avLst/>
          </a:prstGeom>
          <a:solidFill>
            <a:srgbClr val="00C5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8154144" y="2730707"/>
            <a:ext cx="989856" cy="936104"/>
          </a:xfrm>
          <a:prstGeom prst="rect">
            <a:avLst/>
          </a:prstGeom>
          <a:solidFill>
            <a:srgbClr val="FFA0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TextBox 21"/>
          <p:cNvSpPr txBox="1"/>
          <p:nvPr/>
        </p:nvSpPr>
        <p:spPr>
          <a:xfrm>
            <a:off x="1224053" y="633341"/>
            <a:ext cx="6131807" cy="1015663"/>
          </a:xfrm>
          <a:prstGeom prst="rect">
            <a:avLst/>
          </a:prstGeom>
          <a:noFill/>
        </p:spPr>
        <p:txBody>
          <a:bodyPr wrap="none" rtlCol="0">
            <a:spAutoFit/>
          </a:bodyPr>
          <a:lstStyle/>
          <a:p>
            <a:r>
              <a:rPr lang="en-US" altLang="zh-CN" sz="6000" dirty="0">
                <a:solidFill>
                  <a:schemeClr val="bg1"/>
                </a:solidFill>
                <a:latin typeface="Arial" charset="0"/>
                <a:ea typeface="Arial" charset="0"/>
                <a:cs typeface="Arial" charset="0"/>
              </a:rPr>
              <a:t>Language Barrier</a:t>
            </a:r>
            <a:endParaRPr lang="zh-CN" altLang="en-US" sz="6000" dirty="0">
              <a:solidFill>
                <a:schemeClr val="bg1"/>
              </a:solidFill>
              <a:latin typeface="Arial" charset="0"/>
              <a:ea typeface="Arial" charset="0"/>
              <a:cs typeface="Arial" charset="0"/>
            </a:endParaRPr>
          </a:p>
        </p:txBody>
      </p:sp>
    </p:spTree>
    <p:extLst>
      <p:ext uri="{BB962C8B-B14F-4D97-AF65-F5344CB8AC3E}">
        <p14:creationId xmlns:p14="http://schemas.microsoft.com/office/powerpoint/2010/main" val="434680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a:off x="2699792" y="1800013"/>
            <a:ext cx="735006" cy="241289"/>
          </a:xfrm>
          <a:prstGeom prst="rect">
            <a:avLst/>
          </a:prstGeom>
          <a:noFill/>
          <a:ln w="25400" cap="flat"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PPT</a:t>
            </a:r>
            <a:r>
              <a:rPr kumimoji="0" lang="zh-CN" altLang="en-US" sz="100" b="0" i="0" u="none" strike="noStrike" kern="0" cap="none" spc="0" normalizeH="0" baseline="0" noProof="0" dirty="0">
                <a:ln>
                  <a:noFill/>
                </a:ln>
                <a:solidFill>
                  <a:sysClr val="window" lastClr="FFFFFF"/>
                </a:solidFill>
                <a:effectLst/>
                <a:uLnTx/>
                <a:uFillTx/>
                <a:latin typeface="Calibri"/>
                <a:ea typeface="宋体"/>
                <a:cs typeface="+mn-cs"/>
              </a:rPr>
              <a:t>模板：</a:t>
            </a: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www.1ppt.com/moban/                  PPT</a:t>
            </a:r>
            <a:r>
              <a:rPr kumimoji="0" lang="zh-CN" altLang="en-US" sz="100" b="0" i="0" u="none" strike="noStrike" kern="0" cap="none" spc="0" normalizeH="0" baseline="0" noProof="0" dirty="0">
                <a:ln>
                  <a:noFill/>
                </a:ln>
                <a:solidFill>
                  <a:sysClr val="window" lastClr="FFFFFF"/>
                </a:solidFill>
                <a:effectLst/>
                <a:uLnTx/>
                <a:uFillTx/>
                <a:latin typeface="Calibri"/>
                <a:ea typeface="宋体"/>
                <a:cs typeface="+mn-cs"/>
              </a:rPr>
              <a:t>素材：</a:t>
            </a: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PPT</a:t>
            </a:r>
            <a:r>
              <a:rPr kumimoji="0" lang="zh-CN" altLang="en-US" sz="100" b="0" i="0" u="none" strike="noStrike" kern="0" cap="none" spc="0" normalizeH="0" baseline="0" noProof="0" dirty="0">
                <a:ln>
                  <a:noFill/>
                </a:ln>
                <a:solidFill>
                  <a:sysClr val="window" lastClr="FFFFFF"/>
                </a:solidFill>
                <a:effectLst/>
                <a:uLnTx/>
                <a:uFillTx/>
                <a:latin typeface="Calibri"/>
                <a:ea typeface="宋体"/>
                <a:cs typeface="+mn-cs"/>
              </a:rPr>
              <a:t>背景：</a:t>
            </a: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www.1ppt.com/beijing/                   PPT</a:t>
            </a:r>
            <a:r>
              <a:rPr kumimoji="0" lang="zh-CN" altLang="en-US" sz="100" b="0" i="0" u="none" strike="noStrike" kern="0" cap="none" spc="0" normalizeH="0" baseline="0" noProof="0" dirty="0">
                <a:ln>
                  <a:noFill/>
                </a:ln>
                <a:solidFill>
                  <a:sysClr val="window" lastClr="FFFFFF"/>
                </a:solidFill>
                <a:effectLst/>
                <a:uLnTx/>
                <a:uFillTx/>
                <a:latin typeface="Calibri"/>
                <a:ea typeface="宋体"/>
                <a:cs typeface="+mn-cs"/>
              </a:rPr>
              <a:t>图表：</a:t>
            </a: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PPT</a:t>
            </a:r>
            <a:r>
              <a:rPr kumimoji="0" lang="zh-CN" altLang="en-US" sz="100" b="0" i="0" u="none" strike="noStrike" kern="0" cap="none" spc="0" normalizeH="0" baseline="0" noProof="0" dirty="0">
                <a:ln>
                  <a:noFill/>
                </a:ln>
                <a:solidFill>
                  <a:sysClr val="window" lastClr="FFFFFF"/>
                </a:solidFill>
                <a:effectLst/>
                <a:uLnTx/>
                <a:uFillTx/>
                <a:latin typeface="Calibri"/>
                <a:ea typeface="宋体"/>
                <a:cs typeface="+mn-cs"/>
              </a:rPr>
              <a:t>下载：</a:t>
            </a: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www.1ppt.com/xiazai/                     PPT</a:t>
            </a:r>
            <a:r>
              <a:rPr kumimoji="0" lang="zh-CN" altLang="en-US" sz="100" b="0" i="0" u="none" strike="noStrike" kern="0" cap="none" spc="0" normalizeH="0" baseline="0" noProof="0" dirty="0">
                <a:ln>
                  <a:noFill/>
                </a:ln>
                <a:solidFill>
                  <a:sysClr val="window" lastClr="FFFFFF"/>
                </a:solidFill>
                <a:effectLst/>
                <a:uLnTx/>
                <a:uFillTx/>
                <a:latin typeface="Calibri"/>
                <a:ea typeface="宋体"/>
                <a:cs typeface="+mn-cs"/>
              </a:rPr>
              <a:t>教程： </a:t>
            </a: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latin typeface="Calibri"/>
                <a:ea typeface="宋体"/>
                <a:cs typeface="+mn-cs"/>
              </a:rPr>
              <a:t>资料下载：</a:t>
            </a: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www.1ppt.com/ziliao/                   </a:t>
            </a:r>
            <a:r>
              <a:rPr kumimoji="0" lang="zh-CN" altLang="en-US" sz="100" b="0" i="0" u="none" strike="noStrike" kern="0" cap="none" spc="0" normalizeH="0" baseline="0" noProof="0" dirty="0">
                <a:ln>
                  <a:noFill/>
                </a:ln>
                <a:solidFill>
                  <a:sysClr val="window" lastClr="FFFFFF"/>
                </a:solidFill>
                <a:effectLst/>
                <a:uLnTx/>
                <a:uFillTx/>
                <a:latin typeface="Calibri"/>
                <a:ea typeface="宋体"/>
                <a:cs typeface="+mn-cs"/>
              </a:rPr>
              <a:t>范文下载：</a:t>
            </a: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www.1ppt.com/fanwen/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latin typeface="Calibri"/>
                <a:ea typeface="宋体"/>
                <a:cs typeface="+mn-cs"/>
              </a:rPr>
              <a:t>试卷下载：</a:t>
            </a: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www.1ppt.com/shiti/                     </a:t>
            </a:r>
            <a:r>
              <a:rPr kumimoji="0" lang="zh-CN" altLang="en-US" sz="100" b="0" i="0" u="none" strike="noStrike" kern="0" cap="none" spc="0" normalizeH="0" baseline="0" noProof="0" dirty="0">
                <a:ln>
                  <a:noFill/>
                </a:ln>
                <a:solidFill>
                  <a:sysClr val="window" lastClr="FFFFFF"/>
                </a:solidFill>
                <a:effectLst/>
                <a:uLnTx/>
                <a:uFillTx/>
                <a:latin typeface="Calibri"/>
                <a:ea typeface="宋体"/>
                <a:cs typeface="+mn-cs"/>
              </a:rPr>
              <a:t>教案下载：</a:t>
            </a: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www.1ppt.com/jiaoan/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PPT</a:t>
            </a:r>
            <a:r>
              <a:rPr kumimoji="0" lang="zh-CN" altLang="en-US" sz="100" b="0" i="0" u="none" strike="noStrike" kern="0" cap="none" spc="0" normalizeH="0" baseline="0" noProof="0" dirty="0">
                <a:ln>
                  <a:noFill/>
                </a:ln>
                <a:solidFill>
                  <a:sysClr val="window" lastClr="FFFFFF"/>
                </a:solidFill>
                <a:effectLst/>
                <a:uLnTx/>
                <a:uFillTx/>
                <a:latin typeface="Calibri"/>
                <a:ea typeface="宋体"/>
                <a:cs typeface="+mn-cs"/>
              </a:rPr>
              <a:t>论坛：</a:t>
            </a: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www.1ppt.cn                                     PPT</a:t>
            </a:r>
            <a:r>
              <a:rPr kumimoji="0" lang="zh-CN" altLang="en-US" sz="100" b="0" i="0" u="none" strike="noStrike" kern="0" cap="none" spc="0" normalizeH="0" baseline="0" noProof="0" dirty="0">
                <a:ln>
                  <a:noFill/>
                </a:ln>
                <a:solidFill>
                  <a:sysClr val="window" lastClr="FFFFFF"/>
                </a:solidFill>
                <a:effectLst/>
                <a:uLnTx/>
                <a:uFillTx/>
                <a:latin typeface="Calibri"/>
                <a:ea typeface="宋体"/>
                <a:cs typeface="+mn-cs"/>
              </a:rPr>
              <a:t>课件：</a:t>
            </a: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latin typeface="Calibri"/>
                <a:ea typeface="宋体"/>
                <a:cs typeface="+mn-cs"/>
              </a:rPr>
              <a:t>语文课件：</a:t>
            </a: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www.1ppt.com/kejian/yuwen/    </a:t>
            </a:r>
            <a:r>
              <a:rPr kumimoji="0" lang="zh-CN" altLang="en-US" sz="100" b="0" i="0" u="none" strike="noStrike" kern="0" cap="none" spc="0" normalizeH="0" baseline="0" noProof="0" dirty="0">
                <a:ln>
                  <a:noFill/>
                </a:ln>
                <a:solidFill>
                  <a:sysClr val="window" lastClr="FFFFFF"/>
                </a:solidFill>
                <a:effectLst/>
                <a:uLnTx/>
                <a:uFillTx/>
                <a:latin typeface="Calibri"/>
                <a:ea typeface="宋体"/>
                <a:cs typeface="+mn-cs"/>
              </a:rPr>
              <a:t>数学课件：</a:t>
            </a: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www.1ppt.com/kejian/shuxue/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latin typeface="Calibri"/>
                <a:ea typeface="宋体"/>
                <a:cs typeface="+mn-cs"/>
              </a:rPr>
              <a:t>英语课件：</a:t>
            </a: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www.1ppt.com/kejian/yingyu/    </a:t>
            </a:r>
            <a:r>
              <a:rPr kumimoji="0" lang="zh-CN" altLang="en-US" sz="100" b="0" i="0" u="none" strike="noStrike" kern="0" cap="none" spc="0" normalizeH="0" baseline="0" noProof="0" dirty="0">
                <a:ln>
                  <a:noFill/>
                </a:ln>
                <a:solidFill>
                  <a:sysClr val="window" lastClr="FFFFFF"/>
                </a:solidFill>
                <a:effectLst/>
                <a:uLnTx/>
                <a:uFillTx/>
                <a:latin typeface="Calibri"/>
                <a:ea typeface="宋体"/>
                <a:cs typeface="+mn-cs"/>
              </a:rPr>
              <a:t>美术课件：</a:t>
            </a: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www.1ppt.com/kejian/meishu/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latin typeface="Calibri"/>
                <a:ea typeface="宋体"/>
                <a:cs typeface="+mn-cs"/>
              </a:rPr>
              <a:t>科学课件：</a:t>
            </a: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www.1ppt.com/kejian/kexue/     </a:t>
            </a:r>
            <a:r>
              <a:rPr kumimoji="0" lang="zh-CN" altLang="en-US" sz="100" b="0" i="0" u="none" strike="noStrike" kern="0" cap="none" spc="0" normalizeH="0" baseline="0" noProof="0" dirty="0">
                <a:ln>
                  <a:noFill/>
                </a:ln>
                <a:solidFill>
                  <a:sysClr val="window" lastClr="FFFFFF"/>
                </a:solidFill>
                <a:effectLst/>
                <a:uLnTx/>
                <a:uFillTx/>
                <a:latin typeface="Calibri"/>
                <a:ea typeface="宋体"/>
                <a:cs typeface="+mn-cs"/>
              </a:rPr>
              <a:t>物理课件：</a:t>
            </a: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www.1ppt.com/kejian/wuli/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latin typeface="Calibri"/>
                <a:ea typeface="宋体"/>
                <a:cs typeface="+mn-cs"/>
              </a:rPr>
              <a:t>化学课件：</a:t>
            </a: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www.1ppt.com/kejian/huaxue/  </a:t>
            </a:r>
            <a:r>
              <a:rPr kumimoji="0" lang="zh-CN" altLang="en-US" sz="100" b="0" i="0" u="none" strike="noStrike" kern="0" cap="none" spc="0" normalizeH="0" baseline="0" noProof="0" dirty="0">
                <a:ln>
                  <a:noFill/>
                </a:ln>
                <a:solidFill>
                  <a:sysClr val="window" lastClr="FFFFFF"/>
                </a:solidFill>
                <a:effectLst/>
                <a:uLnTx/>
                <a:uFillTx/>
                <a:latin typeface="Calibri"/>
                <a:ea typeface="宋体"/>
                <a:cs typeface="+mn-cs"/>
              </a:rPr>
              <a:t>生物课件：</a:t>
            </a: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www.1ppt.com/kejian/shengwu/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latin typeface="Calibri"/>
                <a:ea typeface="宋体"/>
                <a:cs typeface="+mn-cs"/>
              </a:rPr>
              <a:t>地理课件：</a:t>
            </a: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www.1ppt.com/kejian/dili/          </a:t>
            </a:r>
            <a:r>
              <a:rPr kumimoji="0" lang="zh-CN" altLang="en-US" sz="100" b="0" i="0" u="none" strike="noStrike" kern="0" cap="none" spc="0" normalizeH="0" baseline="0" noProof="0" dirty="0">
                <a:ln>
                  <a:noFill/>
                </a:ln>
                <a:solidFill>
                  <a:sysClr val="window" lastClr="FFFFFF"/>
                </a:solidFill>
                <a:effectLst/>
                <a:uLnTx/>
                <a:uFillTx/>
                <a:latin typeface="Calibri"/>
                <a:ea typeface="宋体"/>
                <a:cs typeface="+mn-cs"/>
              </a:rPr>
              <a:t>历史课件：</a:t>
            </a: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www.1ppt.com/kejian/lishi/        </a:t>
            </a:r>
          </a:p>
        </p:txBody>
      </p:sp>
      <p:sp>
        <p:nvSpPr>
          <p:cNvPr id="6" name="TextBox 5"/>
          <p:cNvSpPr txBox="1"/>
          <p:nvPr/>
        </p:nvSpPr>
        <p:spPr>
          <a:xfrm>
            <a:off x="2915816" y="555526"/>
            <a:ext cx="3672408" cy="523220"/>
          </a:xfrm>
          <a:prstGeom prst="rect">
            <a:avLst/>
          </a:prstGeom>
          <a:noFill/>
        </p:spPr>
        <p:txBody>
          <a:bodyPr wrap="square" rtlCol="0">
            <a:spAutoFit/>
          </a:bodyPr>
          <a:lstStyle/>
          <a:p>
            <a:pPr algn="ctr"/>
            <a:r>
              <a:rPr lang="en-US" altLang="zh-CN" sz="2800" dirty="0">
                <a:solidFill>
                  <a:schemeClr val="bg1"/>
                </a:solidFill>
                <a:latin typeface="Arial" charset="0"/>
                <a:ea typeface="Arial" charset="0"/>
                <a:cs typeface="Arial" charset="0"/>
              </a:rPr>
              <a:t>MAIN CONTENTS</a:t>
            </a:r>
            <a:endParaRPr lang="zh-CN" altLang="en-US" sz="2800" dirty="0">
              <a:solidFill>
                <a:schemeClr val="bg1"/>
              </a:solidFill>
              <a:latin typeface="Arial" charset="0"/>
              <a:ea typeface="Arial" charset="0"/>
              <a:cs typeface="Arial" charset="0"/>
            </a:endParaRPr>
          </a:p>
        </p:txBody>
      </p:sp>
      <p:sp>
        <p:nvSpPr>
          <p:cNvPr id="2" name="矩形 1"/>
          <p:cNvSpPr/>
          <p:nvPr/>
        </p:nvSpPr>
        <p:spPr>
          <a:xfrm>
            <a:off x="1592008" y="1563638"/>
            <a:ext cx="858093" cy="570025"/>
          </a:xfrm>
          <a:prstGeom prst="rect">
            <a:avLst/>
          </a:prstGeom>
          <a:solidFill>
            <a:srgbClr val="91D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t>1</a:t>
            </a:r>
            <a:endParaRPr lang="zh-CN" altLang="en-US" sz="3200" dirty="0"/>
          </a:p>
        </p:txBody>
      </p:sp>
      <p:sp>
        <p:nvSpPr>
          <p:cNvPr id="4" name="矩形 3"/>
          <p:cNvSpPr/>
          <p:nvPr/>
        </p:nvSpPr>
        <p:spPr>
          <a:xfrm>
            <a:off x="2699792" y="1563638"/>
            <a:ext cx="4868976" cy="570025"/>
          </a:xfrm>
          <a:prstGeom prst="rect">
            <a:avLst/>
          </a:prstGeom>
          <a:solidFill>
            <a:srgbClr val="00C5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t>Language Barrier in talking</a:t>
            </a:r>
            <a:endParaRPr lang="zh-CN" altLang="en-US" sz="2800" dirty="0"/>
          </a:p>
        </p:txBody>
      </p:sp>
      <p:sp>
        <p:nvSpPr>
          <p:cNvPr id="10" name="矩形 9"/>
          <p:cNvSpPr/>
          <p:nvPr/>
        </p:nvSpPr>
        <p:spPr>
          <a:xfrm>
            <a:off x="1592007" y="3009837"/>
            <a:ext cx="858093" cy="57002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t>2</a:t>
            </a:r>
            <a:endParaRPr lang="zh-CN" altLang="en-US" sz="3200" dirty="0"/>
          </a:p>
        </p:txBody>
      </p:sp>
      <p:sp>
        <p:nvSpPr>
          <p:cNvPr id="11" name="矩形 10"/>
          <p:cNvSpPr/>
          <p:nvPr/>
        </p:nvSpPr>
        <p:spPr>
          <a:xfrm>
            <a:off x="2699792" y="3009837"/>
            <a:ext cx="4868976" cy="57002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t>Language Barrier in writing</a:t>
            </a:r>
            <a:endParaRPr lang="zh-CN" altLang="en-US" sz="2800" dirty="0"/>
          </a:p>
        </p:txBody>
      </p:sp>
      <p:sp>
        <p:nvSpPr>
          <p:cNvPr id="8" name="矩形 7"/>
          <p:cNvSpPr/>
          <p:nvPr/>
        </p:nvSpPr>
        <p:spPr>
          <a:xfrm>
            <a:off x="2699792" y="2283718"/>
            <a:ext cx="4868976" cy="570025"/>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t>Accent &amp; Underlying meaning</a:t>
            </a:r>
            <a:endParaRPr lang="zh-CN" altLang="en-US" sz="2800" dirty="0"/>
          </a:p>
        </p:txBody>
      </p:sp>
      <p:sp>
        <p:nvSpPr>
          <p:cNvPr id="9" name="矩形 8"/>
          <p:cNvSpPr/>
          <p:nvPr/>
        </p:nvSpPr>
        <p:spPr>
          <a:xfrm>
            <a:off x="2699792" y="3729917"/>
            <a:ext cx="4868976" cy="57002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t>Translation</a:t>
            </a:r>
            <a:endParaRPr lang="zh-CN" altLang="en-US" sz="2800" dirty="0"/>
          </a:p>
        </p:txBody>
      </p:sp>
    </p:spTree>
    <p:extLst>
      <p:ext uri="{BB962C8B-B14F-4D97-AF65-F5344CB8AC3E}">
        <p14:creationId xmlns:p14="http://schemas.microsoft.com/office/powerpoint/2010/main" val="42381587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9.8|6.9|14.3"/>
</p:tagLst>
</file>

<file path=ppt/theme/theme1.xml><?xml version="1.0" encoding="utf-8"?>
<a:theme xmlns:a="http://schemas.openxmlformats.org/drawingml/2006/main" name="第一PPT模板网-WWW.1PPT.COM">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888</TotalTime>
  <Words>3450</Words>
  <Application>Microsoft Office PowerPoint</Application>
  <PresentationFormat>On-screen Show (16:9)</PresentationFormat>
  <Paragraphs>305</Paragraphs>
  <Slides>32</Slides>
  <Notes>16</Notes>
  <HiddenSlides>0</HiddenSlides>
  <MMClips>2</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32</vt:i4>
      </vt:variant>
    </vt:vector>
  </HeadingPairs>
  <TitlesOfParts>
    <vt:vector size="40" baseType="lpstr">
      <vt:lpstr>8Pin Matrix</vt:lpstr>
      <vt:lpstr>宋体</vt:lpstr>
      <vt:lpstr>Arial</vt:lpstr>
      <vt:lpstr>Arial Narrow</vt:lpstr>
      <vt:lpstr>Calibri</vt:lpstr>
      <vt:lpstr>Garamond</vt:lpstr>
      <vt:lpstr>Mangal</vt:lpstr>
      <vt:lpstr>第一PPT模板网-WWW.1PPT.COM</vt:lpstr>
      <vt:lpstr>PowerPoint Presentation</vt:lpstr>
      <vt:lpstr>PowerPoint Presentation</vt:lpstr>
      <vt:lpstr>Fate</vt:lpstr>
      <vt:lpstr>PowerPoint Presentation</vt:lpstr>
      <vt:lpstr>Gender Roles</vt:lpstr>
      <vt:lpstr>PowerPoint Presentation</vt:lpstr>
      <vt:lpstr>Communities in different cultures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Nonverbal Communication</vt:lpstr>
      <vt:lpstr>Gesture</vt:lpstr>
      <vt:lpstr>High and Low Context Cultures</vt:lpstr>
      <vt:lpstr>Facial Expression</vt:lpstr>
      <vt:lpstr>Personal Space</vt:lpstr>
      <vt:lpstr>PowerPoint Presentation</vt:lpstr>
      <vt:lpstr>PowerPoint Presentation</vt:lpstr>
      <vt:lpstr>PowerPoint Presentation</vt:lpstr>
      <vt:lpstr>Linear vs Multi-Active vs Cyclic Time</vt:lpstr>
      <vt:lpstr>General perspectives to time</vt:lpstr>
      <vt:lpstr>Skit Happenings</vt:lpstr>
      <vt:lpstr>Uniquely Defined Actions</vt:lpstr>
      <vt:lpstr>Individualism vs Collectivism</vt:lpstr>
      <vt:lpstr>PowerPoint Presentation</vt:lpstr>
    </vt:vector>
  </TitlesOfParts>
  <Company>微软中国</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www.pptbz.com</dc:creator>
  <cp:lastModifiedBy>Derrick Chua Han Sheng</cp:lastModifiedBy>
  <cp:revision>77</cp:revision>
  <dcterms:created xsi:type="dcterms:W3CDTF">2014-12-19T01:23:35Z</dcterms:created>
  <dcterms:modified xsi:type="dcterms:W3CDTF">2017-09-13T13:09:48Z</dcterms:modified>
</cp:coreProperties>
</file>